
<file path=[Content_Types].xml><?xml version="1.0" encoding="utf-8"?>
<Types xmlns="http://schemas.openxmlformats.org/package/2006/content-types">
  <Default Extension="png" ContentType="image/png"/>
  <Default Extension="mp3" ContentType="audio/m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8" r:id="rId2"/>
    <p:sldId id="310" r:id="rId3"/>
    <p:sldId id="312" r:id="rId4"/>
    <p:sldId id="316" r:id="rId5"/>
    <p:sldId id="345" r:id="rId6"/>
    <p:sldId id="344" r:id="rId7"/>
    <p:sldId id="343" r:id="rId8"/>
    <p:sldId id="346" r:id="rId9"/>
    <p:sldId id="347" r:id="rId10"/>
    <p:sldId id="348" r:id="rId11"/>
    <p:sldId id="349" r:id="rId12"/>
    <p:sldId id="351" r:id="rId13"/>
    <p:sldId id="352" r:id="rId14"/>
    <p:sldId id="353" r:id="rId15"/>
    <p:sldId id="354" r:id="rId16"/>
    <p:sldId id="355" r:id="rId17"/>
    <p:sldId id="356" r:id="rId18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94660"/>
  </p:normalViewPr>
  <p:slideViewPr>
    <p:cSldViewPr snapToGrid="0">
      <p:cViewPr>
        <p:scale>
          <a:sx n="80" d="100"/>
          <a:sy n="80" d="100"/>
        </p:scale>
        <p:origin x="276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3.10.2020.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9567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3.10.2020.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20952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3.10.2020.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62852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3.10.2020.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21742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3.10.2020.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2804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3.10.2020.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20177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3.10.2020.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66949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3.10.2020.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55562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3.10.2020.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3920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3.10.2020.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48134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3.10.2020.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97495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C396C9-95FF-4AA8-AA7E-ECCCCDE58F2C}" type="datetimeFigureOut">
              <a:rPr lang="hr-HR" smtClean="0"/>
              <a:t>3.10.2020.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66917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www.e-sfera.hr/dodatni-digitalni-sadrzaji/54ab3a2c-29c0-442f-adae-2eb71b66bb8c/assets/audio/09_lesson_3_ms_jones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hyperlink" Target="https://www.e-sfera.hr/dodatni-digitalni-sadrzaji/54ab3a2c-29c0-442f-adae-2eb71b66bb8c/assets/audio/09_lesson_3_ms_jones.mp3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microsoft.com/office/2007/relationships/hdphoto" Target="../media/hdphoto3.wdp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bookwidgets.com/play/EFG8V9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>
            <a:extLst>
              <a:ext uri="{FF2B5EF4-FFF2-40B4-BE49-F238E27FC236}">
                <a16:creationId xmlns:a16="http://schemas.microsoft.com/office/drawing/2014/main" id="{9B20A762-46EE-439B-BBC9-A1AA1BE9D5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165366">
            <a:off x="1075828" y="1087265"/>
            <a:ext cx="3307203" cy="4409604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7AABC19F-20AC-44C3-817D-0AB550E470EC}"/>
              </a:ext>
            </a:extLst>
          </p:cNvPr>
          <p:cNvSpPr txBox="1"/>
          <p:nvPr/>
        </p:nvSpPr>
        <p:spPr>
          <a:xfrm>
            <a:off x="4680270" y="2721114"/>
            <a:ext cx="68432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000" b="1" u="sng" dirty="0">
                <a:solidFill>
                  <a:srgbClr val="FF0000"/>
                </a:solidFill>
                <a:latin typeface="Avenir Next LT Pro" panose="020B0504020202020204" pitchFamily="34" charset="-18"/>
              </a:rPr>
              <a:t>UNIT 1; </a:t>
            </a:r>
            <a:r>
              <a:rPr lang="hr-HR" sz="4000" b="1" u="sng" dirty="0" err="1">
                <a:solidFill>
                  <a:srgbClr val="FF0000"/>
                </a:solidFill>
                <a:latin typeface="Avenir Next LT Pro" panose="020B0504020202020204" pitchFamily="34" charset="-18"/>
              </a:rPr>
              <a:t>Friends</a:t>
            </a:r>
            <a:endParaRPr lang="hr-HR" sz="4000" b="1" u="sng" dirty="0">
              <a:solidFill>
                <a:srgbClr val="FF0000"/>
              </a:solidFill>
              <a:latin typeface="Avenir Next LT Pro" panose="020B0504020202020204" pitchFamily="34" charset="-18"/>
            </a:endParaRP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10333F66-C8B6-4273-844E-B19AC9BCB6A4}"/>
              </a:ext>
            </a:extLst>
          </p:cNvPr>
          <p:cNvSpPr txBox="1"/>
          <p:nvPr/>
        </p:nvSpPr>
        <p:spPr>
          <a:xfrm>
            <a:off x="4680270" y="3292067"/>
            <a:ext cx="68432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000" dirty="0" err="1">
                <a:latin typeface="Avenir Next LT Pro" panose="020B0504020202020204" pitchFamily="34" charset="-18"/>
              </a:rPr>
              <a:t>Is</a:t>
            </a:r>
            <a:r>
              <a:rPr lang="hr-HR" sz="4000" dirty="0">
                <a:latin typeface="Avenir Next LT Pro" panose="020B0504020202020204" pitchFamily="34" charset="-18"/>
              </a:rPr>
              <a:t> </a:t>
            </a:r>
            <a:r>
              <a:rPr lang="hr-HR" sz="4000" dirty="0" err="1">
                <a:latin typeface="Avenir Next LT Pro" panose="020B0504020202020204" pitchFamily="34" charset="-18"/>
              </a:rPr>
              <a:t>the</a:t>
            </a:r>
            <a:r>
              <a:rPr lang="hr-HR" sz="4000" dirty="0">
                <a:latin typeface="Avenir Next LT Pro" panose="020B0504020202020204" pitchFamily="34" charset="-18"/>
              </a:rPr>
              <a:t> </a:t>
            </a:r>
            <a:r>
              <a:rPr lang="hr-HR" sz="4000" dirty="0" err="1">
                <a:latin typeface="Avenir Next LT Pro" panose="020B0504020202020204" pitchFamily="34" charset="-18"/>
              </a:rPr>
              <a:t>library</a:t>
            </a:r>
            <a:r>
              <a:rPr lang="hr-HR" sz="4000" dirty="0">
                <a:latin typeface="Avenir Next LT Pro" panose="020B0504020202020204" pitchFamily="34" charset="-18"/>
              </a:rPr>
              <a:t> </a:t>
            </a:r>
            <a:r>
              <a:rPr lang="hr-HR" sz="4000" dirty="0" err="1">
                <a:latin typeface="Avenir Next LT Pro" panose="020B0504020202020204" pitchFamily="34" charset="-18"/>
              </a:rPr>
              <a:t>open</a:t>
            </a:r>
            <a:r>
              <a:rPr lang="hr-HR" sz="4000" dirty="0">
                <a:latin typeface="Avenir Next LT Pro" panose="020B0504020202020204" pitchFamily="34" charset="-18"/>
              </a:rPr>
              <a:t> </a:t>
            </a:r>
            <a:r>
              <a:rPr lang="hr-HR" sz="4000" dirty="0" err="1">
                <a:latin typeface="Avenir Next LT Pro" panose="020B0504020202020204" pitchFamily="34" charset="-18"/>
              </a:rPr>
              <a:t>all</a:t>
            </a:r>
            <a:r>
              <a:rPr lang="hr-HR" sz="4000" dirty="0">
                <a:latin typeface="Avenir Next LT Pro" panose="020B0504020202020204" pitchFamily="34" charset="-18"/>
              </a:rPr>
              <a:t> </a:t>
            </a:r>
            <a:r>
              <a:rPr lang="hr-HR" sz="4000" dirty="0" err="1">
                <a:latin typeface="Avenir Next LT Pro" panose="020B0504020202020204" pitchFamily="34" charset="-18"/>
              </a:rPr>
              <a:t>day</a:t>
            </a:r>
            <a:r>
              <a:rPr lang="hr-HR" sz="4000" dirty="0">
                <a:latin typeface="Avenir Next LT Pro" panose="020B0504020202020204" pitchFamily="34" charset="-18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127865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AA95A1E0-76B2-4854-A843-C7E91C078F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601" y="991516"/>
            <a:ext cx="2873564" cy="3833148"/>
          </a:xfrm>
          <a:prstGeom prst="rect">
            <a:avLst/>
          </a:prstGeom>
          <a:ln>
            <a:noFill/>
          </a:ln>
          <a:effectLst/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BFECD72E-F142-40DB-992F-4DFD7DD28244}"/>
              </a:ext>
            </a:extLst>
          </p:cNvPr>
          <p:cNvSpPr txBox="1">
            <a:spLocks/>
          </p:cNvSpPr>
          <p:nvPr/>
        </p:nvSpPr>
        <p:spPr>
          <a:xfrm>
            <a:off x="3356811" y="1251284"/>
            <a:ext cx="8435525" cy="113294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Use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prompts</a:t>
            </a:r>
            <a:r>
              <a:rPr lang="hr-HR" sz="2000" b="1" dirty="0"/>
              <a:t> to make </a:t>
            </a:r>
            <a:r>
              <a:rPr lang="hr-HR" sz="2000" b="1" dirty="0" err="1"/>
              <a:t>questions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task</a:t>
            </a:r>
            <a:r>
              <a:rPr lang="hr-HR" sz="2000" b="1" dirty="0"/>
              <a:t> 3. Use am/</a:t>
            </a:r>
            <a:r>
              <a:rPr lang="hr-HR" sz="2000" b="1" dirty="0" err="1"/>
              <a:t>ai</a:t>
            </a:r>
            <a:r>
              <a:rPr lang="hr-HR" sz="2000" b="1" dirty="0"/>
              <a:t>/are/</a:t>
            </a:r>
            <a:r>
              <a:rPr lang="hr-HR" sz="2000" b="1" dirty="0" err="1"/>
              <a:t>has</a:t>
            </a:r>
            <a:r>
              <a:rPr lang="hr-HR" sz="2000" b="1" dirty="0"/>
              <a:t> </a:t>
            </a:r>
            <a:r>
              <a:rPr lang="hr-HR" sz="2000" b="1" dirty="0" err="1"/>
              <a:t>got</a:t>
            </a:r>
            <a:r>
              <a:rPr lang="hr-HR" sz="2000" b="1" dirty="0"/>
              <a:t>/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got</a:t>
            </a:r>
            <a:r>
              <a:rPr lang="hr-HR" sz="2000" b="1" dirty="0"/>
              <a:t>, a </a:t>
            </a:r>
            <a:r>
              <a:rPr lang="hr-HR" sz="2000" b="1" dirty="0" err="1"/>
              <a:t>nd</a:t>
            </a:r>
            <a:r>
              <a:rPr lang="hr-HR" sz="2000" b="1" dirty="0"/>
              <a:t> </a:t>
            </a:r>
            <a:r>
              <a:rPr lang="hr-HR" sz="2000" b="1" dirty="0" err="1"/>
              <a:t>then</a:t>
            </a:r>
            <a:r>
              <a:rPr lang="hr-HR" sz="2000" b="1" dirty="0"/>
              <a:t> </a:t>
            </a:r>
            <a:r>
              <a:rPr lang="hr-HR" sz="2000" b="1" dirty="0" err="1"/>
              <a:t>answer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Koristeći riječi u 3. zadatku i glagole </a:t>
            </a:r>
            <a:r>
              <a:rPr lang="hr-HR" sz="2000" b="1" i="1" dirty="0"/>
              <a:t>am/</a:t>
            </a:r>
            <a:r>
              <a:rPr lang="hr-HR" sz="2000" b="1" i="1" dirty="0" err="1"/>
              <a:t>is</a:t>
            </a:r>
            <a:r>
              <a:rPr lang="hr-HR" sz="2000" b="1" i="1" dirty="0"/>
              <a:t>/are/</a:t>
            </a:r>
            <a:r>
              <a:rPr lang="hr-HR" sz="2000" b="1" i="1" dirty="0" err="1"/>
              <a:t>has</a:t>
            </a:r>
            <a:r>
              <a:rPr lang="hr-HR" sz="2000" b="1" i="1" dirty="0"/>
              <a:t> </a:t>
            </a:r>
            <a:r>
              <a:rPr lang="hr-HR" sz="2000" b="1" i="1" dirty="0" err="1"/>
              <a:t>got</a:t>
            </a:r>
            <a:r>
              <a:rPr lang="hr-HR" sz="2000" b="1" i="1" dirty="0"/>
              <a:t>/</a:t>
            </a:r>
            <a:r>
              <a:rPr lang="hr-HR" sz="2000" b="1" i="1" dirty="0" err="1"/>
              <a:t>have</a:t>
            </a:r>
            <a:r>
              <a:rPr lang="hr-HR" sz="2000" b="1" i="1" dirty="0"/>
              <a:t> </a:t>
            </a:r>
            <a:r>
              <a:rPr lang="hr-HR" sz="2000" b="1" i="1" dirty="0" err="1"/>
              <a:t>got</a:t>
            </a:r>
            <a:r>
              <a:rPr lang="hr-HR" sz="2000" b="1" i="1" dirty="0"/>
              <a:t> </a:t>
            </a:r>
            <a:r>
              <a:rPr lang="hr-HR" sz="2000" i="1" dirty="0"/>
              <a:t>postavi pitanja, a potom i odgovori na ta pitanja.</a:t>
            </a:r>
            <a:endParaRPr lang="hr-HR" sz="2000" i="1" u="sng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EDA59130-DA55-4F23-B5B0-31AB213339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2815" y="2384228"/>
            <a:ext cx="9059521" cy="274122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3E7B9B12-C357-4A67-9A62-B7B85B96540D}"/>
              </a:ext>
            </a:extLst>
          </p:cNvPr>
          <p:cNvSpPr txBox="1">
            <a:spLocks/>
          </p:cNvSpPr>
          <p:nvPr/>
        </p:nvSpPr>
        <p:spPr>
          <a:xfrm>
            <a:off x="2732814" y="5449833"/>
            <a:ext cx="7217301" cy="44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2 </a:t>
            </a:r>
            <a:r>
              <a:rPr lang="hr-HR" sz="1800" i="1" dirty="0" err="1">
                <a:solidFill>
                  <a:srgbClr val="FF0000"/>
                </a:solidFill>
              </a:rPr>
              <a:t>Is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your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mother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afraid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of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snakes</a:t>
            </a:r>
            <a:r>
              <a:rPr lang="hr-HR" sz="1800" i="1" dirty="0">
                <a:solidFill>
                  <a:srgbClr val="FF0000"/>
                </a:solidFill>
              </a:rPr>
              <a:t>? 	No, </a:t>
            </a:r>
            <a:r>
              <a:rPr lang="hr-HR" sz="1800" i="1" dirty="0" err="1">
                <a:solidFill>
                  <a:srgbClr val="FF0000"/>
                </a:solidFill>
              </a:rPr>
              <a:t>she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isn’t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06587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1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B1A37D3-2334-4021-AFDE-2A23BF594B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8432" y="116667"/>
            <a:ext cx="4352452" cy="3851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books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22.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3101E6C4-B40B-4DC5-BA96-4E642029F6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9268"/>
            <a:ext cx="5124965" cy="6839464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194CFD70-F5D2-4A9D-9CF7-9D2D70CECD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91" y="1553031"/>
            <a:ext cx="8509427" cy="518830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EFC3A125-38E4-4795-B74B-4A32DC39E181}"/>
              </a:ext>
            </a:extLst>
          </p:cNvPr>
          <p:cNvSpPr txBox="1">
            <a:spLocks/>
          </p:cNvSpPr>
          <p:nvPr/>
        </p:nvSpPr>
        <p:spPr>
          <a:xfrm>
            <a:off x="8873709" y="1356046"/>
            <a:ext cx="3215899" cy="20729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Call one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classmates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ask</a:t>
            </a:r>
            <a:r>
              <a:rPr lang="hr-HR" sz="2000" b="1" dirty="0"/>
              <a:t> </a:t>
            </a:r>
            <a:r>
              <a:rPr lang="hr-HR" sz="2000" b="1" dirty="0" err="1"/>
              <a:t>him</a:t>
            </a:r>
            <a:r>
              <a:rPr lang="hr-HR" sz="2000" b="1" dirty="0"/>
              <a:t>/</a:t>
            </a:r>
            <a:r>
              <a:rPr lang="hr-HR" sz="2000" b="1" dirty="0" err="1"/>
              <a:t>her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hr-HR" sz="2000" b="1" dirty="0"/>
              <a:t> </a:t>
            </a:r>
            <a:r>
              <a:rPr lang="hr-HR" sz="2000" b="1" dirty="0" err="1"/>
              <a:t>from</a:t>
            </a:r>
            <a:r>
              <a:rPr lang="hr-HR" sz="2000" b="1" dirty="0"/>
              <a:t> </a:t>
            </a:r>
            <a:r>
              <a:rPr lang="hr-HR" sz="2000" b="1" dirty="0" err="1"/>
              <a:t>task</a:t>
            </a:r>
            <a:r>
              <a:rPr lang="hr-HR" sz="2000" b="1" dirty="0"/>
              <a:t> 1. </a:t>
            </a:r>
            <a:r>
              <a:rPr lang="hr-HR" sz="2000" b="1" dirty="0" err="1"/>
              <a:t>Write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Nazovi svog prijatelja iz razreda i postavi mu/joj pitanja iz 1. zadatka. Zapiši odgovore.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AE2C2705-5BF4-48D3-A31E-DADD9F38F5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4662" y="5580758"/>
            <a:ext cx="4943475" cy="50482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7E8B118D-1CB4-43BB-9B94-FA7F64BFBF07}"/>
              </a:ext>
            </a:extLst>
          </p:cNvPr>
          <p:cNvSpPr txBox="1">
            <a:spLocks/>
          </p:cNvSpPr>
          <p:nvPr/>
        </p:nvSpPr>
        <p:spPr>
          <a:xfrm>
            <a:off x="8873708" y="3567962"/>
            <a:ext cx="3215899" cy="20729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Think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5 </a:t>
            </a:r>
            <a:r>
              <a:rPr lang="hr-HR" sz="2000" b="1" dirty="0" err="1"/>
              <a:t>questions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would</a:t>
            </a:r>
            <a:r>
              <a:rPr lang="hr-HR" sz="2000" b="1" dirty="0"/>
              <a:t> </a:t>
            </a:r>
            <a:r>
              <a:rPr lang="hr-HR" sz="2000" b="1" dirty="0" err="1"/>
              <a:t>like</a:t>
            </a:r>
            <a:r>
              <a:rPr lang="hr-HR" sz="2000" b="1" dirty="0"/>
              <a:t> to </a:t>
            </a:r>
            <a:r>
              <a:rPr lang="hr-HR" sz="2000" b="1" dirty="0" err="1"/>
              <a:t>ask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English </a:t>
            </a:r>
            <a:r>
              <a:rPr lang="hr-HR" sz="2000" b="1" dirty="0" err="1"/>
              <a:t>teacher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Zapiši pet pitanja koja bi htio postaviti svom učitelju engleskog jezika.</a:t>
            </a:r>
          </a:p>
        </p:txBody>
      </p:sp>
    </p:spTree>
    <p:extLst>
      <p:ext uri="{BB962C8B-B14F-4D97-AF65-F5344CB8AC3E}">
        <p14:creationId xmlns:p14="http://schemas.microsoft.com/office/powerpoint/2010/main" val="1820481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2" grpId="0" build="p"/>
      <p:bldP spid="2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B1A37D3-2334-4021-AFDE-2A23BF594B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5611" y="709864"/>
            <a:ext cx="3101143" cy="3851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books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23.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3101E6C4-B40B-4DC5-BA96-4E642029F6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9" y="0"/>
            <a:ext cx="5122620" cy="68580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3951C2E5-F44C-4196-94B7-1CBE14DA0972}"/>
              </a:ext>
            </a:extLst>
          </p:cNvPr>
          <p:cNvSpPr txBox="1">
            <a:spLocks/>
          </p:cNvSpPr>
          <p:nvPr/>
        </p:nvSpPr>
        <p:spPr>
          <a:xfrm>
            <a:off x="5185611" y="56638"/>
            <a:ext cx="6829926" cy="6532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rooms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school</a:t>
            </a:r>
            <a:r>
              <a:rPr lang="hr-HR" sz="2000" b="1" dirty="0"/>
              <a:t> </a:t>
            </a:r>
            <a:r>
              <a:rPr lang="hr-HR" sz="2000" b="1" dirty="0" err="1"/>
              <a:t>can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name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Koje prostorije u svojoj školi znaš imenovati?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194CFD70-F5D2-4A9D-9CF7-9D2D70CECD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7287"/>
            <a:ext cx="6983490" cy="564407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5" name="Rezervirano mjesto sadržaja 2">
            <a:extLst>
              <a:ext uri="{FF2B5EF4-FFF2-40B4-BE49-F238E27FC236}">
                <a16:creationId xmlns:a16="http://schemas.microsoft.com/office/drawing/2014/main" id="{C1E86F1E-9D39-4C53-81EE-4DF90824D89B}"/>
              </a:ext>
            </a:extLst>
          </p:cNvPr>
          <p:cNvSpPr txBox="1">
            <a:spLocks/>
          </p:cNvSpPr>
          <p:nvPr/>
        </p:nvSpPr>
        <p:spPr>
          <a:xfrm>
            <a:off x="7243011" y="1085400"/>
            <a:ext cx="4772526" cy="5715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/>
              <a:t>Look</a:t>
            </a:r>
            <a:r>
              <a:rPr lang="hr-HR" sz="2000" b="1" dirty="0"/>
              <a:t> at </a:t>
            </a:r>
            <a:r>
              <a:rPr lang="hr-HR" sz="2000" b="1" dirty="0" err="1"/>
              <a:t>the</a:t>
            </a:r>
            <a:r>
              <a:rPr lang="hr-HR" sz="2000" b="1" dirty="0"/>
              <a:t> plan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Mike’s</a:t>
            </a:r>
            <a:r>
              <a:rPr lang="hr-HR" sz="2000" b="1" dirty="0"/>
              <a:t> </a:t>
            </a:r>
            <a:r>
              <a:rPr lang="hr-HR" sz="2000" b="1" dirty="0" err="1"/>
              <a:t>school</a:t>
            </a:r>
            <a:r>
              <a:rPr lang="hr-HR" sz="2000" b="1" dirty="0"/>
              <a:t>. 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Pogledaj plan </a:t>
            </a:r>
            <a:r>
              <a:rPr lang="hr-HR" sz="2000" i="1" dirty="0" err="1"/>
              <a:t>Mikeove</a:t>
            </a:r>
            <a:r>
              <a:rPr lang="hr-HR" sz="2000" i="1" dirty="0"/>
              <a:t> škole. Znaš li značenje svih riječi?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400" b="1" dirty="0" err="1"/>
              <a:t>gym</a:t>
            </a:r>
            <a:endParaRPr lang="hr-HR" sz="2400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400" b="1" dirty="0" err="1"/>
              <a:t>changing</a:t>
            </a:r>
            <a:r>
              <a:rPr lang="hr-HR" sz="2400" b="1" dirty="0"/>
              <a:t> room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400" b="1" dirty="0" err="1"/>
              <a:t>janitor’s</a:t>
            </a:r>
            <a:r>
              <a:rPr lang="hr-HR" sz="2400" b="1" dirty="0"/>
              <a:t> room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400" b="1" dirty="0" err="1"/>
              <a:t>stairs</a:t>
            </a:r>
            <a:endParaRPr lang="hr-HR" sz="2400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400" b="1" dirty="0" err="1"/>
              <a:t>canteen</a:t>
            </a:r>
            <a:endParaRPr lang="hr-HR" sz="2400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400" b="1" dirty="0" err="1"/>
              <a:t>staff</a:t>
            </a:r>
            <a:r>
              <a:rPr lang="hr-HR" sz="2400" b="1" dirty="0"/>
              <a:t> room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400" b="1" dirty="0" err="1"/>
              <a:t>headmaster’s</a:t>
            </a:r>
            <a:r>
              <a:rPr lang="hr-HR" sz="2400" b="1" dirty="0"/>
              <a:t> </a:t>
            </a:r>
            <a:r>
              <a:rPr lang="hr-HR" sz="2400" b="1" dirty="0" err="1"/>
              <a:t>office</a:t>
            </a:r>
            <a:endParaRPr lang="hr-HR" sz="2400" b="1" dirty="0"/>
          </a:p>
        </p:txBody>
      </p:sp>
      <p:sp>
        <p:nvSpPr>
          <p:cNvPr id="36" name="Rezervirano mjesto sadržaja 2">
            <a:extLst>
              <a:ext uri="{FF2B5EF4-FFF2-40B4-BE49-F238E27FC236}">
                <a16:creationId xmlns:a16="http://schemas.microsoft.com/office/drawing/2014/main" id="{EA25EF76-9A86-416B-B724-570A84ECC9A3}"/>
              </a:ext>
            </a:extLst>
          </p:cNvPr>
          <p:cNvSpPr txBox="1">
            <a:spLocks/>
          </p:cNvSpPr>
          <p:nvPr/>
        </p:nvSpPr>
        <p:spPr>
          <a:xfrm>
            <a:off x="9912796" y="2296699"/>
            <a:ext cx="4422057" cy="39717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400" i="1" dirty="0"/>
              <a:t>dvorana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400" i="1" dirty="0"/>
              <a:t>svlačionica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400" i="1" dirty="0"/>
              <a:t>domar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400" i="1" dirty="0"/>
              <a:t>stepenice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400" i="1" dirty="0"/>
              <a:t>blagovaonica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400" i="1" dirty="0"/>
              <a:t>zbornica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400" i="1" dirty="0"/>
              <a:t>ured ravnatelja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400" i="1" dirty="0"/>
          </a:p>
        </p:txBody>
      </p:sp>
    </p:spTree>
    <p:extLst>
      <p:ext uri="{BB962C8B-B14F-4D97-AF65-F5344CB8AC3E}">
        <p14:creationId xmlns:p14="http://schemas.microsoft.com/office/powerpoint/2010/main" val="3845821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uiExpand="1" build="p"/>
      <p:bldP spid="35" grpId="0" uiExpand="1"/>
      <p:bldP spid="3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194CFD70-F5D2-4A9D-9CF7-9D2D70CEC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847" y="1203158"/>
            <a:ext cx="9853563" cy="535284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EFC3A125-38E4-4795-B74B-4A32DC39E181}"/>
              </a:ext>
            </a:extLst>
          </p:cNvPr>
          <p:cNvSpPr txBox="1">
            <a:spLocks/>
          </p:cNvSpPr>
          <p:nvPr/>
        </p:nvSpPr>
        <p:spPr>
          <a:xfrm>
            <a:off x="901847" y="180473"/>
            <a:ext cx="9853562" cy="22258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/>
              <a:t>Look</a:t>
            </a:r>
            <a:r>
              <a:rPr lang="hr-HR" sz="2000" b="1" dirty="0"/>
              <a:t> at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task</a:t>
            </a:r>
            <a:r>
              <a:rPr lang="hr-HR" sz="2000" b="1" dirty="0"/>
              <a:t> 1. </a:t>
            </a:r>
            <a:r>
              <a:rPr lang="hr-HR" sz="2000" b="1" dirty="0" err="1"/>
              <a:t>What</a:t>
            </a:r>
            <a:r>
              <a:rPr lang="hr-HR" sz="2000" b="1" dirty="0"/>
              <a:t> do </a:t>
            </a:r>
            <a:r>
              <a:rPr lang="hr-HR" sz="2000" b="1" dirty="0" err="1"/>
              <a:t>they</a:t>
            </a:r>
            <a:r>
              <a:rPr lang="hr-HR" sz="2000" b="1" dirty="0"/>
              <a:t> </a:t>
            </a:r>
            <a:r>
              <a:rPr lang="hr-HR" sz="2000" b="1" dirty="0" err="1"/>
              <a:t>mean</a:t>
            </a:r>
            <a:r>
              <a:rPr lang="hr-HR" sz="2000" b="1" dirty="0"/>
              <a:t>? </a:t>
            </a:r>
            <a:r>
              <a:rPr lang="hr-HR" sz="2000" b="1" dirty="0" err="1"/>
              <a:t>Look</a:t>
            </a:r>
            <a:r>
              <a:rPr lang="hr-HR" sz="2000" b="1" dirty="0"/>
              <a:t> at </a:t>
            </a:r>
            <a:r>
              <a:rPr lang="hr-HR" sz="2000" b="1" dirty="0" err="1"/>
              <a:t>the</a:t>
            </a:r>
            <a:r>
              <a:rPr lang="hr-HR" sz="2000" b="1" dirty="0"/>
              <a:t> plan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school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choose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 word.</a:t>
            </a:r>
            <a:br>
              <a:rPr lang="hr-HR" sz="2000" b="1" dirty="0"/>
            </a:br>
            <a:r>
              <a:rPr lang="hr-HR" sz="2000" i="1" dirty="0"/>
              <a:t>Pogledaj riječi u prvom zadatku. Znaš li što znače? Pogledaj plan i zaokruži ispravnu riječ!</a:t>
            </a:r>
            <a:endParaRPr lang="hr-HR" sz="2000" i="1" u="sng" dirty="0"/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0C84F481-CB63-40D3-86F2-90A97164E2BB}"/>
              </a:ext>
            </a:extLst>
          </p:cNvPr>
          <p:cNvSpPr txBox="1">
            <a:spLocks/>
          </p:cNvSpPr>
          <p:nvPr/>
        </p:nvSpPr>
        <p:spPr>
          <a:xfrm>
            <a:off x="2139259" y="4037495"/>
            <a:ext cx="1257091" cy="44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i="1" dirty="0">
                <a:solidFill>
                  <a:srgbClr val="FF0000"/>
                </a:solidFill>
              </a:rPr>
              <a:t>između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87B16530-2D05-4C82-A542-97DDB6341D35}"/>
              </a:ext>
            </a:extLst>
          </p:cNvPr>
          <p:cNvSpPr txBox="1">
            <a:spLocks/>
          </p:cNvSpPr>
          <p:nvPr/>
        </p:nvSpPr>
        <p:spPr>
          <a:xfrm>
            <a:off x="4697365" y="3666168"/>
            <a:ext cx="1257091" cy="44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i="1" dirty="0">
                <a:solidFill>
                  <a:srgbClr val="FF0000"/>
                </a:solidFill>
              </a:rPr>
              <a:t>pored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0A877A84-1C67-42E0-B4D5-1A50964C8357}"/>
              </a:ext>
            </a:extLst>
          </p:cNvPr>
          <p:cNvSpPr txBox="1">
            <a:spLocks/>
          </p:cNvSpPr>
          <p:nvPr/>
        </p:nvSpPr>
        <p:spPr>
          <a:xfrm>
            <a:off x="7778060" y="4164729"/>
            <a:ext cx="1690793" cy="44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i="1" dirty="0">
                <a:solidFill>
                  <a:srgbClr val="FF0000"/>
                </a:solidFill>
              </a:rPr>
              <a:t>nasuprot</a:t>
            </a:r>
          </a:p>
        </p:txBody>
      </p:sp>
      <p:pic>
        <p:nvPicPr>
          <p:cNvPr id="14" name="Picture 4" descr="Vidi izvornu sliku">
            <a:extLst>
              <a:ext uri="{FF2B5EF4-FFF2-40B4-BE49-F238E27FC236}">
                <a16:creationId xmlns:a16="http://schemas.microsoft.com/office/drawing/2014/main" id="{B6766725-4550-477F-82CD-09C03C4903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528" y="4481160"/>
            <a:ext cx="982271" cy="426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Vidi izvornu sliku">
            <a:extLst>
              <a:ext uri="{FF2B5EF4-FFF2-40B4-BE49-F238E27FC236}">
                <a16:creationId xmlns:a16="http://schemas.microsoft.com/office/drawing/2014/main" id="{3F1433FE-546C-464B-8350-9A7DC9EAD0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511" y="4778542"/>
            <a:ext cx="1130731" cy="426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Vidi izvornu sliku">
            <a:extLst>
              <a:ext uri="{FF2B5EF4-FFF2-40B4-BE49-F238E27FC236}">
                <a16:creationId xmlns:a16="http://schemas.microsoft.com/office/drawing/2014/main" id="{958D29F2-F868-4C80-A025-B19BDB146E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6350" y="5092415"/>
            <a:ext cx="982271" cy="426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Vidi izvornu sliku">
            <a:extLst>
              <a:ext uri="{FF2B5EF4-FFF2-40B4-BE49-F238E27FC236}">
                <a16:creationId xmlns:a16="http://schemas.microsoft.com/office/drawing/2014/main" id="{B005DC66-C714-4A35-A9BE-E62D3047BC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4587" y="5380161"/>
            <a:ext cx="982271" cy="426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Vidi izvornu sliku">
            <a:extLst>
              <a:ext uri="{FF2B5EF4-FFF2-40B4-BE49-F238E27FC236}">
                <a16:creationId xmlns:a16="http://schemas.microsoft.com/office/drawing/2014/main" id="{EA37E9F3-DA27-4310-8442-7816430AC3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2316" y="5703670"/>
            <a:ext cx="982271" cy="426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Vidi izvornu sliku">
            <a:extLst>
              <a:ext uri="{FF2B5EF4-FFF2-40B4-BE49-F238E27FC236}">
                <a16:creationId xmlns:a16="http://schemas.microsoft.com/office/drawing/2014/main" id="{667AEF32-2617-4CBB-94E5-373F64E4AF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713" y="5981780"/>
            <a:ext cx="982271" cy="426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4291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11" grpId="0" build="p"/>
      <p:bldP spid="12" grpId="0" build="p"/>
      <p:bldP spid="1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AA95A1E0-76B2-4854-A843-C7E91C078F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632" y="281653"/>
            <a:ext cx="2873564" cy="3833148"/>
          </a:xfrm>
          <a:prstGeom prst="rect">
            <a:avLst/>
          </a:prstGeom>
          <a:ln>
            <a:noFill/>
          </a:ln>
          <a:effectLst/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BFECD72E-F142-40DB-992F-4DFD7DD28244}"/>
              </a:ext>
            </a:extLst>
          </p:cNvPr>
          <p:cNvSpPr txBox="1">
            <a:spLocks/>
          </p:cNvSpPr>
          <p:nvPr/>
        </p:nvSpPr>
        <p:spPr>
          <a:xfrm>
            <a:off x="3368843" y="698303"/>
            <a:ext cx="8435525" cy="13956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18. </a:t>
            </a:r>
            <a:r>
              <a:rPr lang="hr-HR" sz="2000" b="1" dirty="0" err="1"/>
              <a:t>Look</a:t>
            </a:r>
            <a:r>
              <a:rPr lang="hr-HR" sz="2000" b="1" dirty="0"/>
              <a:t> at </a:t>
            </a:r>
            <a:r>
              <a:rPr lang="hr-HR" sz="2000" b="1" dirty="0" err="1"/>
              <a:t>the</a:t>
            </a:r>
            <a:r>
              <a:rPr lang="hr-HR" sz="2000" b="1" dirty="0"/>
              <a:t> plan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 on </a:t>
            </a:r>
            <a:r>
              <a:rPr lang="hr-HR" sz="2000" b="1" dirty="0" err="1"/>
              <a:t>page</a:t>
            </a:r>
            <a:r>
              <a:rPr lang="hr-HR" sz="2000" b="1" dirty="0"/>
              <a:t> 23,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find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right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task</a:t>
            </a:r>
            <a:r>
              <a:rPr lang="hr-HR" sz="2000" b="1" dirty="0"/>
              <a:t> 4.</a:t>
            </a:r>
            <a:br>
              <a:rPr lang="hr-HR" sz="2000" b="1" dirty="0"/>
            </a:br>
            <a:r>
              <a:rPr lang="hr-HR" sz="2000" i="1" dirty="0"/>
              <a:t>Otvori 18. stranicu svoje radne bilježnice i u 4. zadatku napiši nazive prostorija sa plana škole iz udžbenika na 23. stranici.</a:t>
            </a:r>
            <a:endParaRPr lang="hr-HR" sz="2000" i="1" u="sng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EDA59130-DA55-4F23-B5B0-31AB213339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4572" y="2107701"/>
            <a:ext cx="8754641" cy="437732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636B3CC3-1EAA-440E-A207-C0F2E86236E5}"/>
              </a:ext>
            </a:extLst>
          </p:cNvPr>
          <p:cNvSpPr txBox="1">
            <a:spLocks/>
          </p:cNvSpPr>
          <p:nvPr/>
        </p:nvSpPr>
        <p:spPr>
          <a:xfrm>
            <a:off x="7586604" y="2912896"/>
            <a:ext cx="3824454" cy="44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canteen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3E7B9B12-C357-4A67-9A62-B7B85B96540D}"/>
              </a:ext>
            </a:extLst>
          </p:cNvPr>
          <p:cNvSpPr txBox="1">
            <a:spLocks/>
          </p:cNvSpPr>
          <p:nvPr/>
        </p:nvSpPr>
        <p:spPr>
          <a:xfrm>
            <a:off x="7760682" y="3370296"/>
            <a:ext cx="3824454" cy="44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gym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384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build="p"/>
      <p:bldP spid="1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AA95A1E0-76B2-4854-A843-C7E91C078F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632" y="281653"/>
            <a:ext cx="2873564" cy="3833148"/>
          </a:xfrm>
          <a:prstGeom prst="rect">
            <a:avLst/>
          </a:prstGeom>
          <a:ln>
            <a:noFill/>
          </a:ln>
          <a:effectLst/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BFECD72E-F142-40DB-992F-4DFD7DD28244}"/>
              </a:ext>
            </a:extLst>
          </p:cNvPr>
          <p:cNvSpPr txBox="1">
            <a:spLocks/>
          </p:cNvSpPr>
          <p:nvPr/>
        </p:nvSpPr>
        <p:spPr>
          <a:xfrm>
            <a:off x="3368843" y="812534"/>
            <a:ext cx="8435525" cy="13956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In </a:t>
            </a:r>
            <a:r>
              <a:rPr lang="hr-HR" sz="2000" b="1" dirty="0" err="1"/>
              <a:t>task</a:t>
            </a:r>
            <a:r>
              <a:rPr lang="hr-HR" sz="2000" b="1" dirty="0"/>
              <a:t> 5, </a:t>
            </a:r>
            <a:r>
              <a:rPr lang="hr-HR" sz="2000" b="1" dirty="0" err="1"/>
              <a:t>write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 word </a:t>
            </a:r>
            <a:r>
              <a:rPr lang="hr-HR" sz="2000" b="1" dirty="0" err="1"/>
              <a:t>next</a:t>
            </a:r>
            <a:r>
              <a:rPr lang="hr-HR" sz="2000" b="1" dirty="0"/>
              <a:t> to </a:t>
            </a:r>
            <a:r>
              <a:rPr lang="hr-HR" sz="2000" b="1" dirty="0" err="1"/>
              <a:t>each</a:t>
            </a:r>
            <a:r>
              <a:rPr lang="hr-HR" sz="2000" b="1" dirty="0"/>
              <a:t> </a:t>
            </a:r>
            <a:r>
              <a:rPr lang="hr-HR" sz="2000" b="1" dirty="0" err="1"/>
              <a:t>picture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U 5. zadatku ispod svake sličice napiši koju prostoriju predstavlja.</a:t>
            </a:r>
            <a:endParaRPr lang="hr-HR" sz="2000" i="1" u="sng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EDA59130-DA55-4F23-B5B0-31AB213339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495" y="1640651"/>
            <a:ext cx="8754641" cy="357669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3E7B9B12-C357-4A67-9A62-B7B85B96540D}"/>
              </a:ext>
            </a:extLst>
          </p:cNvPr>
          <p:cNvSpPr txBox="1">
            <a:spLocks/>
          </p:cNvSpPr>
          <p:nvPr/>
        </p:nvSpPr>
        <p:spPr>
          <a:xfrm>
            <a:off x="3910577" y="4797747"/>
            <a:ext cx="3824454" cy="44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gym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94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1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AA95A1E0-76B2-4854-A843-C7E91C078F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632" y="281653"/>
            <a:ext cx="2873564" cy="3833148"/>
          </a:xfrm>
          <a:prstGeom prst="rect">
            <a:avLst/>
          </a:prstGeom>
          <a:ln>
            <a:noFill/>
          </a:ln>
          <a:effectLst/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BFECD72E-F142-40DB-992F-4DFD7DD28244}"/>
              </a:ext>
            </a:extLst>
          </p:cNvPr>
          <p:cNvSpPr txBox="1">
            <a:spLocks/>
          </p:cNvSpPr>
          <p:nvPr/>
        </p:nvSpPr>
        <p:spPr>
          <a:xfrm>
            <a:off x="3368843" y="812534"/>
            <a:ext cx="8435525" cy="13956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task</a:t>
            </a:r>
            <a:r>
              <a:rPr lang="hr-HR" sz="2000" b="1" dirty="0"/>
              <a:t> 6,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write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on </a:t>
            </a:r>
            <a:r>
              <a:rPr lang="hr-HR" sz="2000" b="1" dirty="0" err="1"/>
              <a:t>the</a:t>
            </a:r>
            <a:r>
              <a:rPr lang="hr-HR" sz="2000" b="1" dirty="0"/>
              <a:t> plan.</a:t>
            </a:r>
            <a:br>
              <a:rPr lang="hr-HR" sz="2000" b="1" dirty="0"/>
            </a:br>
            <a:r>
              <a:rPr lang="hr-HR" sz="2000" i="1" dirty="0"/>
              <a:t>Pročitaj tekst u 6.zadatku i zapiši na plan ploče gdje se nalazi koja prostorija..</a:t>
            </a:r>
            <a:endParaRPr lang="hr-HR" sz="2000" i="1" u="sng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EDA59130-DA55-4F23-B5B0-31AB213339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9018" y="1582587"/>
            <a:ext cx="7215173" cy="506442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3E7B9B12-C357-4A67-9A62-B7B85B96540D}"/>
              </a:ext>
            </a:extLst>
          </p:cNvPr>
          <p:cNvSpPr txBox="1">
            <a:spLocks/>
          </p:cNvSpPr>
          <p:nvPr/>
        </p:nvSpPr>
        <p:spPr>
          <a:xfrm>
            <a:off x="8939777" y="3977191"/>
            <a:ext cx="3824454" cy="44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Science </a:t>
            </a:r>
            <a:br>
              <a:rPr lang="hr-HR" sz="1800" i="1" dirty="0">
                <a:solidFill>
                  <a:srgbClr val="FF0000"/>
                </a:solidFill>
              </a:rPr>
            </a:br>
            <a:r>
              <a:rPr lang="hr-HR" sz="1800" i="1" dirty="0" err="1">
                <a:solidFill>
                  <a:srgbClr val="FF0000"/>
                </a:solidFill>
              </a:rPr>
              <a:t>Lab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20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1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AA95A1E0-76B2-4854-A843-C7E91C078F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632" y="281653"/>
            <a:ext cx="2873564" cy="3833148"/>
          </a:xfrm>
          <a:prstGeom prst="rect">
            <a:avLst/>
          </a:prstGeom>
          <a:ln>
            <a:noFill/>
          </a:ln>
          <a:effectLst/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BFECD72E-F142-40DB-992F-4DFD7DD28244}"/>
              </a:ext>
            </a:extLst>
          </p:cNvPr>
          <p:cNvSpPr txBox="1">
            <a:spLocks/>
          </p:cNvSpPr>
          <p:nvPr/>
        </p:nvSpPr>
        <p:spPr>
          <a:xfrm>
            <a:off x="3368843" y="757967"/>
            <a:ext cx="8435525" cy="13956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/>
              <a:t>Look</a:t>
            </a:r>
            <a:r>
              <a:rPr lang="hr-HR" sz="2000" b="1" dirty="0"/>
              <a:t> at </a:t>
            </a:r>
            <a:r>
              <a:rPr lang="hr-HR" sz="2000" b="1" dirty="0" err="1"/>
              <a:t>task</a:t>
            </a:r>
            <a:r>
              <a:rPr lang="hr-HR" sz="2000" b="1" dirty="0"/>
              <a:t> 6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complete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task</a:t>
            </a:r>
            <a:r>
              <a:rPr lang="hr-HR" sz="2000" b="1" dirty="0"/>
              <a:t> 7.</a:t>
            </a:r>
            <a:br>
              <a:rPr lang="hr-HR" sz="2000" b="1" dirty="0"/>
            </a:br>
            <a:r>
              <a:rPr lang="hr-HR" sz="2000" i="1" dirty="0"/>
              <a:t>Pogledaj tekst i plan u 6. zadatku i nadopuni rečenice u 7. zadatku.</a:t>
            </a:r>
            <a:endParaRPr lang="hr-HR" sz="2000" i="1" u="sng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EDA59130-DA55-4F23-B5B0-31AB213339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495" y="1637044"/>
            <a:ext cx="8754641" cy="409141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636B3CC3-1EAA-440E-A207-C0F2E86236E5}"/>
              </a:ext>
            </a:extLst>
          </p:cNvPr>
          <p:cNvSpPr txBox="1">
            <a:spLocks/>
          </p:cNvSpPr>
          <p:nvPr/>
        </p:nvSpPr>
        <p:spPr>
          <a:xfrm>
            <a:off x="5704059" y="2757053"/>
            <a:ext cx="3824454" cy="44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between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542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B1A37D3-2334-4021-AFDE-2A23BF594B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8432" y="116667"/>
            <a:ext cx="3101143" cy="3851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books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20.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3101E6C4-B40B-4DC5-BA96-4E642029F6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0"/>
            <a:ext cx="5124965" cy="68580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3951C2E5-F44C-4196-94B7-1CBE14DA0972}"/>
              </a:ext>
            </a:extLst>
          </p:cNvPr>
          <p:cNvSpPr txBox="1">
            <a:spLocks/>
          </p:cNvSpPr>
          <p:nvPr/>
        </p:nvSpPr>
        <p:spPr>
          <a:xfrm>
            <a:off x="5185611" y="501804"/>
            <a:ext cx="6829926" cy="3372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/>
              <a:t>Look</a:t>
            </a:r>
            <a:r>
              <a:rPr lang="hr-HR" sz="2000" b="1" dirty="0"/>
              <a:t> at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picture</a:t>
            </a:r>
            <a:r>
              <a:rPr lang="hr-HR" sz="2000" b="1" dirty="0"/>
              <a:t>. </a:t>
            </a:r>
            <a:r>
              <a:rPr lang="hr-HR" sz="2000" b="1" dirty="0" err="1"/>
              <a:t>Who’s</a:t>
            </a:r>
            <a:r>
              <a:rPr lang="hr-HR" sz="2000" b="1" dirty="0"/>
              <a:t> </a:t>
            </a:r>
            <a:r>
              <a:rPr lang="hr-HR" sz="2000" b="1" dirty="0" err="1"/>
              <a:t>that</a:t>
            </a:r>
            <a:r>
              <a:rPr lang="hr-HR" sz="2000" b="1" dirty="0"/>
              <a:t>? </a:t>
            </a:r>
            <a:br>
              <a:rPr lang="hr-HR" sz="2000" b="1" dirty="0"/>
            </a:br>
            <a:r>
              <a:rPr lang="hr-HR" sz="2000" i="1" dirty="0"/>
              <a:t>Pogledaj sliku. Tko se nalazi na slici?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/>
              <a:t>It’s</a:t>
            </a:r>
            <a:r>
              <a:rPr lang="hr-HR" sz="2000" b="1" dirty="0"/>
              <a:t> </a:t>
            </a:r>
            <a:r>
              <a:rPr lang="hr-HR" sz="2000" b="1" dirty="0" err="1"/>
              <a:t>Ms</a:t>
            </a:r>
            <a:r>
              <a:rPr lang="hr-HR" sz="2000" b="1" dirty="0"/>
              <a:t> Jones. </a:t>
            </a:r>
            <a:r>
              <a:rPr lang="hr-HR" sz="2000" b="1" dirty="0" err="1"/>
              <a:t>She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Mike’s</a:t>
            </a:r>
            <a:r>
              <a:rPr lang="hr-HR" sz="2000" b="1" dirty="0"/>
              <a:t> </a:t>
            </a:r>
            <a:r>
              <a:rPr lang="hr-HR" sz="2000" b="1" dirty="0" err="1"/>
              <a:t>form</a:t>
            </a:r>
            <a:r>
              <a:rPr lang="hr-HR" sz="2000" b="1" dirty="0"/>
              <a:t> </a:t>
            </a:r>
            <a:r>
              <a:rPr lang="hr-HR" sz="2000" b="1" dirty="0" err="1"/>
              <a:t>teacher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To je gospođica Jones. Ona je </a:t>
            </a:r>
            <a:r>
              <a:rPr lang="hr-HR" sz="2000" i="1" dirty="0" err="1"/>
              <a:t>Mikeova</a:t>
            </a:r>
            <a:r>
              <a:rPr lang="hr-HR" sz="2000" i="1" dirty="0"/>
              <a:t> razrednica.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hr-HR" sz="2000" b="1" dirty="0"/>
              <a:t> </a:t>
            </a:r>
            <a:r>
              <a:rPr lang="hr-HR" sz="2000" b="1" dirty="0" err="1"/>
              <a:t>would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like</a:t>
            </a:r>
            <a:r>
              <a:rPr lang="hr-HR" sz="2000" b="1" dirty="0"/>
              <a:t> to </a:t>
            </a:r>
            <a:r>
              <a:rPr lang="hr-HR" sz="2000" b="1" dirty="0" err="1"/>
              <a:t>ask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teachers</a:t>
            </a:r>
            <a:r>
              <a:rPr lang="hr-HR" sz="2000" b="1" dirty="0"/>
              <a:t>?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would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like</a:t>
            </a:r>
            <a:r>
              <a:rPr lang="hr-HR" sz="2000" b="1" dirty="0"/>
              <a:t> to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about</a:t>
            </a:r>
            <a:r>
              <a:rPr lang="hr-HR" sz="2000" b="1" dirty="0"/>
              <a:t> </a:t>
            </a:r>
            <a:r>
              <a:rPr lang="hr-HR" sz="2000" b="1" dirty="0" err="1"/>
              <a:t>their</a:t>
            </a:r>
            <a:r>
              <a:rPr lang="hr-HR" sz="2000" b="1" dirty="0"/>
              <a:t> personal </a:t>
            </a:r>
            <a:r>
              <a:rPr lang="hr-HR" sz="2000" b="1" dirty="0" err="1"/>
              <a:t>life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Koja pitanja bi ti želio postaviti svojim učiteljima? Što bi želio znati o njihovim privatnim životima?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194CFD70-F5D2-4A9D-9CF7-9D2D70CECD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6463" y="2041845"/>
            <a:ext cx="6172200" cy="454342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EFC3A125-38E4-4795-B74B-4A32DC39E181}"/>
              </a:ext>
            </a:extLst>
          </p:cNvPr>
          <p:cNvSpPr txBox="1">
            <a:spLocks/>
          </p:cNvSpPr>
          <p:nvPr/>
        </p:nvSpPr>
        <p:spPr>
          <a:xfrm>
            <a:off x="6521659" y="3144614"/>
            <a:ext cx="5257257" cy="19206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/>
              <a:t>Guess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pupils</a:t>
            </a:r>
            <a:r>
              <a:rPr lang="hr-HR" sz="2000" b="1" dirty="0"/>
              <a:t> </a:t>
            </a:r>
            <a:r>
              <a:rPr lang="hr-HR" sz="2000" b="1" dirty="0" err="1"/>
              <a:t>will</a:t>
            </a:r>
            <a:r>
              <a:rPr lang="hr-HR" sz="2000" b="1" dirty="0"/>
              <a:t> </a:t>
            </a:r>
            <a:r>
              <a:rPr lang="hr-HR" sz="2000" b="1" dirty="0" err="1"/>
              <a:t>ask</a:t>
            </a:r>
            <a:r>
              <a:rPr lang="hr-HR" sz="2000" b="1" dirty="0"/>
              <a:t> </a:t>
            </a:r>
            <a:r>
              <a:rPr lang="hr-HR" sz="2000" b="1" dirty="0" err="1"/>
              <a:t>their</a:t>
            </a:r>
            <a:r>
              <a:rPr lang="hr-HR" sz="2000" b="1" dirty="0"/>
              <a:t> </a:t>
            </a:r>
            <a:r>
              <a:rPr lang="hr-HR" sz="2000" b="1" dirty="0" err="1"/>
              <a:t>new</a:t>
            </a:r>
            <a:r>
              <a:rPr lang="hr-HR" sz="2000" b="1" dirty="0"/>
              <a:t> </a:t>
            </a:r>
            <a:r>
              <a:rPr lang="hr-HR" sz="2000" b="1" dirty="0" err="1"/>
              <a:t>teacher</a:t>
            </a:r>
            <a:r>
              <a:rPr lang="hr-HR" sz="2000" b="1" dirty="0"/>
              <a:t>, </a:t>
            </a:r>
            <a:r>
              <a:rPr lang="hr-HR" sz="2000" b="1" dirty="0" err="1"/>
              <a:t>Ms</a:t>
            </a:r>
            <a:r>
              <a:rPr lang="hr-HR" sz="2000" b="1" dirty="0"/>
              <a:t> Jones.</a:t>
            </a:r>
            <a:br>
              <a:rPr lang="hr-HR" sz="2000" b="1" dirty="0"/>
            </a:br>
            <a:r>
              <a:rPr lang="hr-HR" sz="2000" i="1" dirty="0"/>
              <a:t>Koja od navedenih pitanja će djeca postaviti gospođici Jones?</a:t>
            </a: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FDBF932E-7537-4CD7-AF2C-510EAA39C248}"/>
              </a:ext>
            </a:extLst>
          </p:cNvPr>
          <p:cNvSpPr txBox="1">
            <a:spLocks/>
          </p:cNvSpPr>
          <p:nvPr/>
        </p:nvSpPr>
        <p:spPr>
          <a:xfrm>
            <a:off x="2271546" y="3404936"/>
            <a:ext cx="3824454" cy="44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Jeste li gladni?</a:t>
            </a: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11F321D1-4135-4B1F-8E0E-B5EAAC2CA104}"/>
              </a:ext>
            </a:extLst>
          </p:cNvPr>
          <p:cNvSpPr txBox="1">
            <a:spLocks/>
          </p:cNvSpPr>
          <p:nvPr/>
        </p:nvSpPr>
        <p:spPr>
          <a:xfrm>
            <a:off x="3298420" y="3701214"/>
            <a:ext cx="3824454" cy="44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Imate li djece?</a:t>
            </a: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54B01EFA-5777-4EA4-B99D-A8E708DDE0B1}"/>
              </a:ext>
            </a:extLst>
          </p:cNvPr>
          <p:cNvSpPr txBox="1">
            <a:spLocks/>
          </p:cNvSpPr>
          <p:nvPr/>
        </p:nvSpPr>
        <p:spPr>
          <a:xfrm>
            <a:off x="3826321" y="3923046"/>
            <a:ext cx="3824454" cy="44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Gdje se nalazi </a:t>
            </a:r>
            <a:br>
              <a:rPr lang="hr-HR" sz="1800" i="1" dirty="0">
                <a:solidFill>
                  <a:srgbClr val="FF0000"/>
                </a:solidFill>
              </a:rPr>
            </a:br>
            <a:r>
              <a:rPr lang="hr-HR" sz="1800" i="1" dirty="0">
                <a:solidFill>
                  <a:srgbClr val="FF0000"/>
                </a:solidFill>
              </a:rPr>
              <a:t>informatička učionica?</a:t>
            </a: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6E88EBBA-A303-4ED0-BEF6-0494E8767F89}"/>
              </a:ext>
            </a:extLst>
          </p:cNvPr>
          <p:cNvSpPr txBox="1">
            <a:spLocks/>
          </p:cNvSpPr>
          <p:nvPr/>
        </p:nvSpPr>
        <p:spPr>
          <a:xfrm>
            <a:off x="2038936" y="4325589"/>
            <a:ext cx="3824454" cy="44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Jeste li strogi?</a:t>
            </a: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F00D2138-6CC6-452B-B546-8C7112FD514B}"/>
              </a:ext>
            </a:extLst>
          </p:cNvPr>
          <p:cNvSpPr txBox="1">
            <a:spLocks/>
          </p:cNvSpPr>
          <p:nvPr/>
        </p:nvSpPr>
        <p:spPr>
          <a:xfrm>
            <a:off x="2309913" y="4621630"/>
            <a:ext cx="3824454" cy="44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Koliko imate godina?</a:t>
            </a:r>
          </a:p>
        </p:txBody>
      </p:sp>
      <p:sp>
        <p:nvSpPr>
          <p:cNvPr id="28" name="Rezervirano mjesto sadržaja 2">
            <a:extLst>
              <a:ext uri="{FF2B5EF4-FFF2-40B4-BE49-F238E27FC236}">
                <a16:creationId xmlns:a16="http://schemas.microsoft.com/office/drawing/2014/main" id="{C6C426A9-3A88-48DB-8C0C-B30C9F654438}"/>
              </a:ext>
            </a:extLst>
          </p:cNvPr>
          <p:cNvSpPr txBox="1">
            <a:spLocks/>
          </p:cNvSpPr>
          <p:nvPr/>
        </p:nvSpPr>
        <p:spPr>
          <a:xfrm>
            <a:off x="3274595" y="4896848"/>
            <a:ext cx="3824454" cy="44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Imate li hobi?</a:t>
            </a:r>
          </a:p>
        </p:txBody>
      </p:sp>
      <p:sp>
        <p:nvSpPr>
          <p:cNvPr id="29" name="Rezervirano mjesto sadržaja 2">
            <a:extLst>
              <a:ext uri="{FF2B5EF4-FFF2-40B4-BE49-F238E27FC236}">
                <a16:creationId xmlns:a16="http://schemas.microsoft.com/office/drawing/2014/main" id="{1FFA916C-9B71-4B9D-BD36-AA9D9D277FC8}"/>
              </a:ext>
            </a:extLst>
          </p:cNvPr>
          <p:cNvSpPr txBox="1">
            <a:spLocks/>
          </p:cNvSpPr>
          <p:nvPr/>
        </p:nvSpPr>
        <p:spPr>
          <a:xfrm>
            <a:off x="3946665" y="5132966"/>
            <a:ext cx="3824454" cy="44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Je li odbojka vaš </a:t>
            </a:r>
            <a:br>
              <a:rPr lang="hr-HR" sz="1800" i="1" dirty="0">
                <a:solidFill>
                  <a:srgbClr val="FF0000"/>
                </a:solidFill>
              </a:rPr>
            </a:br>
            <a:r>
              <a:rPr lang="hr-HR" sz="1800" i="1" dirty="0">
                <a:solidFill>
                  <a:srgbClr val="FF0000"/>
                </a:solidFill>
              </a:rPr>
              <a:t>najdraži sport?</a:t>
            </a:r>
          </a:p>
        </p:txBody>
      </p:sp>
      <p:sp>
        <p:nvSpPr>
          <p:cNvPr id="30" name="Rezervirano mjesto sadržaja 2">
            <a:extLst>
              <a:ext uri="{FF2B5EF4-FFF2-40B4-BE49-F238E27FC236}">
                <a16:creationId xmlns:a16="http://schemas.microsoft.com/office/drawing/2014/main" id="{0769DBDE-0183-4CEA-8986-BF5F2C07C737}"/>
              </a:ext>
            </a:extLst>
          </p:cNvPr>
          <p:cNvSpPr txBox="1">
            <a:spLocks/>
          </p:cNvSpPr>
          <p:nvPr/>
        </p:nvSpPr>
        <p:spPr>
          <a:xfrm>
            <a:off x="2780508" y="5582415"/>
            <a:ext cx="3824454" cy="44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Imate li sestru?</a:t>
            </a:r>
          </a:p>
        </p:txBody>
      </p:sp>
      <p:sp>
        <p:nvSpPr>
          <p:cNvPr id="31" name="Rezervirano mjesto sadržaja 2">
            <a:extLst>
              <a:ext uri="{FF2B5EF4-FFF2-40B4-BE49-F238E27FC236}">
                <a16:creationId xmlns:a16="http://schemas.microsoft.com/office/drawing/2014/main" id="{7962DB6C-14BB-43DB-AE75-989055E003FF}"/>
              </a:ext>
            </a:extLst>
          </p:cNvPr>
          <p:cNvSpPr txBox="1">
            <a:spLocks/>
          </p:cNvSpPr>
          <p:nvPr/>
        </p:nvSpPr>
        <p:spPr>
          <a:xfrm>
            <a:off x="2225188" y="5857633"/>
            <a:ext cx="3824454" cy="44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Jeste li zaljubljeni?</a:t>
            </a:r>
          </a:p>
        </p:txBody>
      </p:sp>
      <p:sp>
        <p:nvSpPr>
          <p:cNvPr id="32" name="Rezervirano mjesto sadržaja 2">
            <a:extLst>
              <a:ext uri="{FF2B5EF4-FFF2-40B4-BE49-F238E27FC236}">
                <a16:creationId xmlns:a16="http://schemas.microsoft.com/office/drawing/2014/main" id="{E015DAE1-D114-480B-B0FB-41E422566DEB}"/>
              </a:ext>
            </a:extLst>
          </p:cNvPr>
          <p:cNvSpPr txBox="1">
            <a:spLocks/>
          </p:cNvSpPr>
          <p:nvPr/>
        </p:nvSpPr>
        <p:spPr>
          <a:xfrm>
            <a:off x="3642485" y="6181852"/>
            <a:ext cx="3824454" cy="44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Koja vam je najdraža boja?</a:t>
            </a:r>
          </a:p>
        </p:txBody>
      </p:sp>
      <p:sp>
        <p:nvSpPr>
          <p:cNvPr id="33" name="Rezervirano mjesto sadržaja 2">
            <a:extLst>
              <a:ext uri="{FF2B5EF4-FFF2-40B4-BE49-F238E27FC236}">
                <a16:creationId xmlns:a16="http://schemas.microsoft.com/office/drawing/2014/main" id="{EF56EAC8-5DCE-467E-9620-9A103D3C70BA}"/>
              </a:ext>
            </a:extLst>
          </p:cNvPr>
          <p:cNvSpPr txBox="1">
            <a:spLocks/>
          </p:cNvSpPr>
          <p:nvPr/>
        </p:nvSpPr>
        <p:spPr>
          <a:xfrm>
            <a:off x="6533455" y="4522720"/>
            <a:ext cx="5257257" cy="2335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Listen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check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Poslušaj zvučni zapis na sljedećoj poveznici i provjeri jesi li bio u pravu.</a:t>
            </a:r>
            <a:br>
              <a:rPr lang="hr-HR" sz="2000" i="1" dirty="0"/>
            </a:br>
            <a:r>
              <a:rPr lang="hr-HR" sz="2000" i="1" dirty="0">
                <a:hlinkClick r:id="rId6"/>
              </a:rPr>
              <a:t>https://www.e-sfera.hr/dodatni-digitalni-sadrzaji/54ab3a2c-29c0-442f-adae-2eb71b66bb8c/assets/audio/09_lesson_3_ms_jones.mp3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34" name="05_09_Is_the_library_open_all_day">
            <a:hlinkClick r:id="" action="ppaction://media"/>
            <a:extLst>
              <a:ext uri="{FF2B5EF4-FFF2-40B4-BE49-F238E27FC236}">
                <a16:creationId xmlns:a16="http://schemas.microsoft.com/office/drawing/2014/main" id="{8A60AABF-D20C-4867-9E4E-88EE8F8D7BB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124730" y="5221304"/>
            <a:ext cx="609600" cy="609600"/>
          </a:xfrm>
          <a:prstGeom prst="rect">
            <a:avLst/>
          </a:prstGeom>
        </p:spPr>
      </p:pic>
      <p:pic>
        <p:nvPicPr>
          <p:cNvPr id="37" name="Picture 2" descr="Vidi izvornu sliku">
            <a:extLst>
              <a:ext uri="{FF2B5EF4-FFF2-40B4-BE49-F238E27FC236}">
                <a16:creationId xmlns:a16="http://schemas.microsoft.com/office/drawing/2014/main" id="{5B072CD2-6A0D-47E8-AC65-25CE964F6C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12" y="3974057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Vidi izvornu sliku">
            <a:extLst>
              <a:ext uri="{FF2B5EF4-FFF2-40B4-BE49-F238E27FC236}">
                <a16:creationId xmlns:a16="http://schemas.microsoft.com/office/drawing/2014/main" id="{C6699266-AEFD-4D97-832B-10ADECF574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64" y="5183977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" descr="Vidi izvornu sliku">
            <a:extLst>
              <a:ext uri="{FF2B5EF4-FFF2-40B4-BE49-F238E27FC236}">
                <a16:creationId xmlns:a16="http://schemas.microsoft.com/office/drawing/2014/main" id="{AFB64B0A-D407-4AC9-B72C-2A30CB1DB0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12" y="4854937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Vidi izvornu sliku">
            <a:extLst>
              <a:ext uri="{FF2B5EF4-FFF2-40B4-BE49-F238E27FC236}">
                <a16:creationId xmlns:a16="http://schemas.microsoft.com/office/drawing/2014/main" id="{B7AB1CF9-A4FE-4FD8-8EE9-0AAFED7B5E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902" y="3677840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" descr="Vidi izvornu sliku">
            <a:extLst>
              <a:ext uri="{FF2B5EF4-FFF2-40B4-BE49-F238E27FC236}">
                <a16:creationId xmlns:a16="http://schemas.microsoft.com/office/drawing/2014/main" id="{BCCF9363-D256-437E-A5E6-AB131EB24E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746" y="5788189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0594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8" dur="82968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</p:childTnLst>
        </p:cTn>
      </p:par>
    </p:tnLst>
    <p:bldLst>
      <p:bldP spid="3" grpId="0" build="p"/>
      <p:bldP spid="6" grpId="0" build="p"/>
      <p:bldP spid="22" grpId="0" build="p"/>
      <p:bldP spid="23" grpId="0" build="p"/>
      <p:bldP spid="24" grpId="0" build="p"/>
      <p:bldP spid="25" grpId="0" build="p"/>
      <p:bldP spid="26" grpId="0" build="p"/>
      <p:bldP spid="27" grpId="0" build="p"/>
      <p:bldP spid="28" grpId="0" build="p"/>
      <p:bldP spid="29" grpId="0" build="p"/>
      <p:bldP spid="30" grpId="0" build="p"/>
      <p:bldP spid="31" grpId="0" build="p"/>
      <p:bldP spid="32" grpId="0" build="p"/>
      <p:bldP spid="3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BE9B856-30A0-4F5D-AEAC-6FE25CD3679F}"/>
              </a:ext>
            </a:extLst>
          </p:cNvPr>
          <p:cNvSpPr txBox="1">
            <a:spLocks/>
          </p:cNvSpPr>
          <p:nvPr/>
        </p:nvSpPr>
        <p:spPr>
          <a:xfrm>
            <a:off x="184778" y="160552"/>
            <a:ext cx="8453930" cy="30162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400" i="1" dirty="0"/>
              <a:t>Znaš li značenje svih riječi u tekstu?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400" i="1" dirty="0"/>
          </a:p>
          <a:p>
            <a:pPr marL="0" indent="0">
              <a:buNone/>
            </a:pPr>
            <a:r>
              <a:rPr lang="en-US" sz="2400" b="1" dirty="0"/>
              <a:t>ground floor</a:t>
            </a:r>
          </a:p>
          <a:p>
            <a:pPr marL="0" indent="0">
              <a:buNone/>
            </a:pPr>
            <a:r>
              <a:rPr lang="en-US" sz="2400" b="1" dirty="0"/>
              <a:t>lockers                                       </a:t>
            </a:r>
          </a:p>
          <a:p>
            <a:pPr marL="0" indent="0">
              <a:buNone/>
            </a:pPr>
            <a:r>
              <a:rPr lang="en-US" sz="2400" b="1" dirty="0"/>
              <a:t>entrance                                    </a:t>
            </a:r>
          </a:p>
          <a:p>
            <a:pPr marL="0" indent="0">
              <a:buNone/>
            </a:pPr>
            <a:r>
              <a:rPr lang="en-US" sz="2400" b="1" dirty="0"/>
              <a:t>a coach                                       </a:t>
            </a:r>
          </a:p>
        </p:txBody>
      </p:sp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9E79ACB8-62B5-4E82-AFC5-C50F7766CD05}"/>
              </a:ext>
            </a:extLst>
          </p:cNvPr>
          <p:cNvSpPr txBox="1">
            <a:spLocks/>
          </p:cNvSpPr>
          <p:nvPr/>
        </p:nvSpPr>
        <p:spPr>
          <a:xfrm>
            <a:off x="2224743" y="1105574"/>
            <a:ext cx="4422057" cy="19745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400" i="1" dirty="0"/>
              <a:t>prizemlje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400" i="1" dirty="0"/>
              <a:t>ormarići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400" i="1" dirty="0"/>
              <a:t>ulaz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400" i="1" dirty="0"/>
              <a:t>trener</a:t>
            </a:r>
          </a:p>
        </p:txBody>
      </p:sp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3C1FDDD8-F3EE-4F98-98F7-A9E0E48BCACE}"/>
              </a:ext>
            </a:extLst>
          </p:cNvPr>
          <p:cNvSpPr txBox="1">
            <a:spLocks/>
          </p:cNvSpPr>
          <p:nvPr/>
        </p:nvSpPr>
        <p:spPr>
          <a:xfrm>
            <a:off x="184778" y="3176765"/>
            <a:ext cx="4422057" cy="26886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Listen</a:t>
            </a:r>
            <a:r>
              <a:rPr lang="hr-HR" sz="2000" b="1" dirty="0"/>
              <a:t> </a:t>
            </a:r>
            <a:r>
              <a:rPr lang="hr-HR" sz="2000" b="1" dirty="0" err="1"/>
              <a:t>again</a:t>
            </a:r>
            <a:r>
              <a:rPr lang="hr-HR" sz="2000" b="1" dirty="0"/>
              <a:t>,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choose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 </a:t>
            </a:r>
            <a:r>
              <a:rPr lang="hr-HR" sz="2000" b="1" dirty="0" err="1"/>
              <a:t>answer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Poslušaj zvučni zapis na sljedećoj poveznici i provjeri jesi li bio u pravu.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https://www.e-sfera.hr/dodatni-digitalni-sadrzaji/54ab3a2c-29c0-442f-adae-2eb71b66bb8c/assets/audio/09_lesson_3_ms_jones.mp3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7" name="05_09_Is_the_library_open_all_day">
            <a:hlinkClick r:id="" action="ppaction://media"/>
            <a:extLst>
              <a:ext uri="{FF2B5EF4-FFF2-40B4-BE49-F238E27FC236}">
                <a16:creationId xmlns:a16="http://schemas.microsoft.com/office/drawing/2014/main" id="{7FE1EACB-1EF3-468A-BA9F-5B786301816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30971" y="4746703"/>
            <a:ext cx="609600" cy="609600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730C909-E10A-4A60-B609-0E33F6AF2A5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37184" y="476250"/>
            <a:ext cx="6591300" cy="59055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EA41AE56-6D5F-4AFD-97C9-2418355F8FE3}"/>
              </a:ext>
            </a:extLst>
          </p:cNvPr>
          <p:cNvSpPr txBox="1">
            <a:spLocks/>
          </p:cNvSpPr>
          <p:nvPr/>
        </p:nvSpPr>
        <p:spPr>
          <a:xfrm>
            <a:off x="184778" y="5881518"/>
            <a:ext cx="4422057" cy="10004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Provjeri.</a:t>
            </a:r>
          </a:p>
        </p:txBody>
      </p:sp>
      <p:pic>
        <p:nvPicPr>
          <p:cNvPr id="9" name="Picture 4" descr="Vidi izvornu sliku">
            <a:extLst>
              <a:ext uri="{FF2B5EF4-FFF2-40B4-BE49-F238E27FC236}">
                <a16:creationId xmlns:a16="http://schemas.microsoft.com/office/drawing/2014/main" id="{D2F3D428-15BE-4BDA-85BF-C92F700DE8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3994" y="1153702"/>
            <a:ext cx="343629" cy="426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Vidi izvornu sliku">
            <a:extLst>
              <a:ext uri="{FF2B5EF4-FFF2-40B4-BE49-F238E27FC236}">
                <a16:creationId xmlns:a16="http://schemas.microsoft.com/office/drawing/2014/main" id="{0C877E80-4852-4189-AC13-2EE2D48A11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2829" y="1531742"/>
            <a:ext cx="343629" cy="426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Vidi izvornu sliku">
            <a:extLst>
              <a:ext uri="{FF2B5EF4-FFF2-40B4-BE49-F238E27FC236}">
                <a16:creationId xmlns:a16="http://schemas.microsoft.com/office/drawing/2014/main" id="{A97F2DD2-19D6-4061-BEB8-0EA8631E08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4843" y="2210121"/>
            <a:ext cx="343629" cy="426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Vidi izvornu sliku">
            <a:extLst>
              <a:ext uri="{FF2B5EF4-FFF2-40B4-BE49-F238E27FC236}">
                <a16:creationId xmlns:a16="http://schemas.microsoft.com/office/drawing/2014/main" id="{436CEE28-438E-484D-A2CD-4C6E78BF28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8832" y="3191852"/>
            <a:ext cx="343629" cy="426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Vidi izvornu sliku">
            <a:extLst>
              <a:ext uri="{FF2B5EF4-FFF2-40B4-BE49-F238E27FC236}">
                <a16:creationId xmlns:a16="http://schemas.microsoft.com/office/drawing/2014/main" id="{B8F2836A-4D52-4D16-A3DD-F9BC5B932B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1490" y="3867245"/>
            <a:ext cx="343629" cy="426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Vidi izvornu sliku">
            <a:extLst>
              <a:ext uri="{FF2B5EF4-FFF2-40B4-BE49-F238E27FC236}">
                <a16:creationId xmlns:a16="http://schemas.microsoft.com/office/drawing/2014/main" id="{9F10C3FB-E925-4779-BACE-A901089401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7679" y="4553143"/>
            <a:ext cx="343629" cy="426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Vidi izvornu sliku">
            <a:extLst>
              <a:ext uri="{FF2B5EF4-FFF2-40B4-BE49-F238E27FC236}">
                <a16:creationId xmlns:a16="http://schemas.microsoft.com/office/drawing/2014/main" id="{AACCF97F-FEAC-4CDA-8A1C-9677DA0144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4334" y="4915915"/>
            <a:ext cx="343629" cy="426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Vidi izvornu sliku">
            <a:extLst>
              <a:ext uri="{FF2B5EF4-FFF2-40B4-BE49-F238E27FC236}">
                <a16:creationId xmlns:a16="http://schemas.microsoft.com/office/drawing/2014/main" id="{3C294127-46EF-49F8-BD67-C04E25B196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8834" y="5604218"/>
            <a:ext cx="343629" cy="426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5683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/>
      <p:bldP spid="4" grpId="0" build="p"/>
      <p:bldP spid="5" grpId="0" build="p"/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AA95A1E0-76B2-4854-A843-C7E91C078F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632" y="281653"/>
            <a:ext cx="2873564" cy="3833148"/>
          </a:xfrm>
          <a:prstGeom prst="rect">
            <a:avLst/>
          </a:prstGeom>
          <a:ln>
            <a:noFill/>
          </a:ln>
          <a:effectLst/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BFECD72E-F142-40DB-992F-4DFD7DD28244}"/>
              </a:ext>
            </a:extLst>
          </p:cNvPr>
          <p:cNvSpPr txBox="1">
            <a:spLocks/>
          </p:cNvSpPr>
          <p:nvPr/>
        </p:nvSpPr>
        <p:spPr>
          <a:xfrm>
            <a:off x="3368842" y="541421"/>
            <a:ext cx="8435525" cy="11329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17. </a:t>
            </a:r>
            <a:r>
              <a:rPr lang="hr-HR" sz="2000" b="1" dirty="0" err="1"/>
              <a:t>Unscramble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brackets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task</a:t>
            </a:r>
            <a:r>
              <a:rPr lang="hr-HR" sz="2000" b="1" dirty="0"/>
              <a:t> 1.</a:t>
            </a:r>
            <a:br>
              <a:rPr lang="hr-HR" sz="2000" i="1" dirty="0"/>
            </a:br>
            <a:r>
              <a:rPr lang="hr-HR" sz="2000" i="1" dirty="0"/>
              <a:t>Otvori 17. stranicu svoje radne bilježnice i riješi 1. zadatak tako što ćeš složiti slova u zagradi kako bi dobio riječi koje smisleno odgovaraju u tekst.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EDA59130-DA55-4F23-B5B0-31AB213339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5071" y="1809029"/>
            <a:ext cx="8810268" cy="462786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636B3CC3-1EAA-440E-A207-C0F2E86236E5}"/>
              </a:ext>
            </a:extLst>
          </p:cNvPr>
          <p:cNvSpPr txBox="1">
            <a:spLocks/>
          </p:cNvSpPr>
          <p:nvPr/>
        </p:nvSpPr>
        <p:spPr>
          <a:xfrm>
            <a:off x="5808828" y="3310028"/>
            <a:ext cx="3824454" cy="44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uestions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1F73BFC9-BAAA-4275-834B-FB06B8CD90F6}"/>
              </a:ext>
            </a:extLst>
          </p:cNvPr>
          <p:cNvSpPr txBox="1">
            <a:spLocks/>
          </p:cNvSpPr>
          <p:nvPr/>
        </p:nvSpPr>
        <p:spPr>
          <a:xfrm>
            <a:off x="3419469" y="3973320"/>
            <a:ext cx="3824454" cy="44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lan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94E3BFB1-11D7-4C36-B6D6-FCC37F8500CB}"/>
              </a:ext>
            </a:extLst>
          </p:cNvPr>
          <p:cNvSpPr txBox="1">
            <a:spLocks/>
          </p:cNvSpPr>
          <p:nvPr/>
        </p:nvSpPr>
        <p:spPr>
          <a:xfrm>
            <a:off x="5167144" y="4283886"/>
            <a:ext cx="3824454" cy="44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roups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283EC6E9-A0C0-4A90-9C19-E2CCEE77497D}"/>
              </a:ext>
            </a:extLst>
          </p:cNvPr>
          <p:cNvSpPr txBox="1">
            <a:spLocks/>
          </p:cNvSpPr>
          <p:nvPr/>
        </p:nvSpPr>
        <p:spPr>
          <a:xfrm>
            <a:off x="5477658" y="4570388"/>
            <a:ext cx="3824454" cy="44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oach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B3DFFD6D-9952-46AB-B33A-9A73981A6D5F}"/>
              </a:ext>
            </a:extLst>
          </p:cNvPr>
          <p:cNvSpPr txBox="1">
            <a:spLocks/>
          </p:cNvSpPr>
          <p:nvPr/>
        </p:nvSpPr>
        <p:spPr>
          <a:xfrm>
            <a:off x="6598901" y="4938916"/>
            <a:ext cx="3824454" cy="44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ooking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6C9DFFE6-BF86-4336-980C-3A4743D87FFD}"/>
              </a:ext>
            </a:extLst>
          </p:cNvPr>
          <p:cNvSpPr txBox="1">
            <a:spLocks/>
          </p:cNvSpPr>
          <p:nvPr/>
        </p:nvSpPr>
        <p:spPr>
          <a:xfrm>
            <a:off x="6035840" y="5247007"/>
            <a:ext cx="3824454" cy="44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ecipes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73514C50-06AD-4BD6-851B-ADFA6AD996DE}"/>
              </a:ext>
            </a:extLst>
          </p:cNvPr>
          <p:cNvSpPr txBox="1">
            <a:spLocks/>
          </p:cNvSpPr>
          <p:nvPr/>
        </p:nvSpPr>
        <p:spPr>
          <a:xfrm>
            <a:off x="8121310" y="5559445"/>
            <a:ext cx="3824454" cy="44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eautiful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6962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build="p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B1A37D3-2334-4021-AFDE-2A23BF594B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8432" y="116667"/>
            <a:ext cx="4352452" cy="3851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books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20.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3101E6C4-B40B-4DC5-BA96-4E642029F6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0"/>
            <a:ext cx="5124965" cy="6858000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194CFD70-F5D2-4A9D-9CF7-9D2D70CECD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96" y="1553031"/>
            <a:ext cx="9071267" cy="518830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EFC3A125-38E4-4795-B74B-4A32DC39E181}"/>
              </a:ext>
            </a:extLst>
          </p:cNvPr>
          <p:cNvSpPr txBox="1">
            <a:spLocks/>
          </p:cNvSpPr>
          <p:nvPr/>
        </p:nvSpPr>
        <p:spPr>
          <a:xfrm>
            <a:off x="5128432" y="501805"/>
            <a:ext cx="6966772" cy="19206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/>
              <a:t>Look</a:t>
            </a:r>
            <a:r>
              <a:rPr lang="hr-HR" sz="2000" b="1" dirty="0"/>
              <a:t> at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underline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hr-HR" sz="2000" b="1" dirty="0"/>
              <a:t> </a:t>
            </a:r>
            <a:r>
              <a:rPr lang="hr-HR" sz="2000" b="1" dirty="0" err="1"/>
              <a:t>that</a:t>
            </a:r>
            <a:r>
              <a:rPr lang="hr-HR" sz="2000" b="1" dirty="0"/>
              <a:t> </a:t>
            </a:r>
            <a:r>
              <a:rPr lang="hr-HR" sz="2000" b="1" dirty="0" err="1"/>
              <a:t>pupils</a:t>
            </a:r>
            <a:r>
              <a:rPr lang="hr-HR" sz="2000" b="1" dirty="0"/>
              <a:t> </a:t>
            </a:r>
            <a:r>
              <a:rPr lang="hr-HR" sz="2000" b="1" dirty="0" err="1"/>
              <a:t>ask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Pogledaj tekst i podcrtaj pitanja koja učenici postavljaju učiteljici.</a:t>
            </a:r>
          </a:p>
        </p:txBody>
      </p:sp>
      <p:pic>
        <p:nvPicPr>
          <p:cNvPr id="35" name="Picture 2" descr="Vidi izvornu sliku">
            <a:extLst>
              <a:ext uri="{FF2B5EF4-FFF2-40B4-BE49-F238E27FC236}">
                <a16:creationId xmlns:a16="http://schemas.microsoft.com/office/drawing/2014/main" id="{5A6EE97E-E997-439D-A73E-3F9C64CF3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8052" y="3271780"/>
            <a:ext cx="2453160" cy="109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Vidi izvornu sliku">
            <a:extLst>
              <a:ext uri="{FF2B5EF4-FFF2-40B4-BE49-F238E27FC236}">
                <a16:creationId xmlns:a16="http://schemas.microsoft.com/office/drawing/2014/main" id="{90A2579E-C4AB-4BC8-8F1F-84E8FE3FF0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839" y="3909453"/>
            <a:ext cx="3511940" cy="109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" descr="Vidi izvornu sliku">
            <a:extLst>
              <a:ext uri="{FF2B5EF4-FFF2-40B4-BE49-F238E27FC236}">
                <a16:creationId xmlns:a16="http://schemas.microsoft.com/office/drawing/2014/main" id="{D2DBB856-895A-4DF2-A28E-D3DAA18C33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092" y="4175567"/>
            <a:ext cx="2453160" cy="109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" descr="Vidi izvornu sliku">
            <a:extLst>
              <a:ext uri="{FF2B5EF4-FFF2-40B4-BE49-F238E27FC236}">
                <a16:creationId xmlns:a16="http://schemas.microsoft.com/office/drawing/2014/main" id="{A6AC9638-758C-47D5-8D09-39350EFEEF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995" y="4482258"/>
            <a:ext cx="3511939" cy="17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Vidi izvornu sliku">
            <a:extLst>
              <a:ext uri="{FF2B5EF4-FFF2-40B4-BE49-F238E27FC236}">
                <a16:creationId xmlns:a16="http://schemas.microsoft.com/office/drawing/2014/main" id="{64FED5F3-F1F8-481A-A4D2-74A6500D64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995" y="4790187"/>
            <a:ext cx="2453160" cy="17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Vidi izvornu sliku">
            <a:extLst>
              <a:ext uri="{FF2B5EF4-FFF2-40B4-BE49-F238E27FC236}">
                <a16:creationId xmlns:a16="http://schemas.microsoft.com/office/drawing/2014/main" id="{DFBD4EE1-2BF9-4D53-BED4-CFD4DAFF36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092" y="5668870"/>
            <a:ext cx="2645666" cy="126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Vidi izvornu sliku">
            <a:extLst>
              <a:ext uri="{FF2B5EF4-FFF2-40B4-BE49-F238E27FC236}">
                <a16:creationId xmlns:a16="http://schemas.microsoft.com/office/drawing/2014/main" id="{F2BF7BEE-D820-4E12-A0B6-6335AF1B28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4862" y="1769978"/>
            <a:ext cx="3066771" cy="143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Vidi izvornu sliku">
            <a:extLst>
              <a:ext uri="{FF2B5EF4-FFF2-40B4-BE49-F238E27FC236}">
                <a16:creationId xmlns:a16="http://schemas.microsoft.com/office/drawing/2014/main" id="{F32C8C9A-31E7-40B9-A0F5-020C1CCD6E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4862" y="2059046"/>
            <a:ext cx="1471738" cy="141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2" descr="Vidi izvornu sliku">
            <a:extLst>
              <a:ext uri="{FF2B5EF4-FFF2-40B4-BE49-F238E27FC236}">
                <a16:creationId xmlns:a16="http://schemas.microsoft.com/office/drawing/2014/main" id="{2AE7EB45-FC39-418D-A6FF-F9C733E6E5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4861" y="2734535"/>
            <a:ext cx="3066771" cy="73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Vidi izvornu sliku">
            <a:extLst>
              <a:ext uri="{FF2B5EF4-FFF2-40B4-BE49-F238E27FC236}">
                <a16:creationId xmlns:a16="http://schemas.microsoft.com/office/drawing/2014/main" id="{434B2E7F-141B-4250-9935-F42B70C03B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3108" y="3379168"/>
            <a:ext cx="2453160" cy="9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Vidi izvornu sliku">
            <a:extLst>
              <a:ext uri="{FF2B5EF4-FFF2-40B4-BE49-F238E27FC236}">
                <a16:creationId xmlns:a16="http://schemas.microsoft.com/office/drawing/2014/main" id="{6D50C81C-23F8-48C3-A567-BC99D231E6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4861" y="4529786"/>
            <a:ext cx="1820655" cy="121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Vidi izvornu sliku">
            <a:extLst>
              <a:ext uri="{FF2B5EF4-FFF2-40B4-BE49-F238E27FC236}">
                <a16:creationId xmlns:a16="http://schemas.microsoft.com/office/drawing/2014/main" id="{1FD29C4F-D5F7-4741-B119-BF20CDE4D6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3107" y="5451895"/>
            <a:ext cx="3436671" cy="9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Vidi izvornu sliku">
            <a:extLst>
              <a:ext uri="{FF2B5EF4-FFF2-40B4-BE49-F238E27FC236}">
                <a16:creationId xmlns:a16="http://schemas.microsoft.com/office/drawing/2014/main" id="{250B334E-3FC5-4177-B88F-302830C6DB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3107" y="6073135"/>
            <a:ext cx="1471739" cy="9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Rezervirano mjesto sadržaja 2">
            <a:extLst>
              <a:ext uri="{FF2B5EF4-FFF2-40B4-BE49-F238E27FC236}">
                <a16:creationId xmlns:a16="http://schemas.microsoft.com/office/drawing/2014/main" id="{AA490832-1392-49ED-87DD-13C21A9BB624}"/>
              </a:ext>
            </a:extLst>
          </p:cNvPr>
          <p:cNvSpPr txBox="1">
            <a:spLocks/>
          </p:cNvSpPr>
          <p:nvPr/>
        </p:nvSpPr>
        <p:spPr>
          <a:xfrm>
            <a:off x="9480884" y="3874210"/>
            <a:ext cx="2614320" cy="19206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/>
              <a:t>Primjećuješ li kako dobivamo pitanja?</a:t>
            </a:r>
          </a:p>
        </p:txBody>
      </p:sp>
    </p:spTree>
    <p:extLst>
      <p:ext uri="{BB962C8B-B14F-4D97-AF65-F5344CB8AC3E}">
        <p14:creationId xmlns:p14="http://schemas.microsoft.com/office/powerpoint/2010/main" val="117950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2" grpId="0" build="p"/>
      <p:bldP spid="5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BE9B856-30A0-4F5D-AEAC-6FE25CD3679F}"/>
              </a:ext>
            </a:extLst>
          </p:cNvPr>
          <p:cNvSpPr txBox="1">
            <a:spLocks/>
          </p:cNvSpPr>
          <p:nvPr/>
        </p:nvSpPr>
        <p:spPr>
          <a:xfrm>
            <a:off x="184778" y="160553"/>
            <a:ext cx="11822738" cy="24623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400" i="1" dirty="0"/>
              <a:t>Kako ću na engleskom jeziku reći da sam sretan?		</a:t>
            </a:r>
            <a:r>
              <a:rPr lang="hr-HR" sz="2400" b="1" dirty="0"/>
              <a:t>I am </a:t>
            </a:r>
            <a:r>
              <a:rPr lang="hr-HR" sz="2400" b="1" dirty="0" err="1"/>
              <a:t>happy</a:t>
            </a:r>
            <a:r>
              <a:rPr lang="hr-HR" sz="2400" b="1" dirty="0"/>
              <a:t>.</a:t>
            </a:r>
          </a:p>
          <a:p>
            <a:pPr marL="0" indent="0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hr-HR" sz="2400" i="1" dirty="0"/>
              <a:t>A kako ću postaviti pitanje: Jesam li sretan?			</a:t>
            </a:r>
            <a:r>
              <a:rPr lang="hr-HR" sz="2400" b="1" dirty="0"/>
              <a:t>Am I </a:t>
            </a:r>
            <a:r>
              <a:rPr lang="hr-HR" sz="2400" b="1" dirty="0" err="1"/>
              <a:t>happy</a:t>
            </a:r>
            <a:r>
              <a:rPr lang="hr-HR" sz="2400" b="1" dirty="0"/>
              <a:t>?</a:t>
            </a:r>
          </a:p>
          <a:p>
            <a:pPr marL="0" indent="0" algn="ctr">
              <a:buNone/>
            </a:pPr>
            <a:r>
              <a:rPr lang="hr-HR" sz="2400" i="1" dirty="0"/>
              <a:t>Primjećuješ li što se dogodilo?</a:t>
            </a:r>
            <a:endParaRPr lang="hr-HR" sz="2400" b="1" dirty="0"/>
          </a:p>
          <a:p>
            <a:pPr marL="0" indent="0" algn="ctr">
              <a:buNone/>
            </a:pPr>
            <a:r>
              <a:rPr lang="hr-HR" sz="2400" i="1" u="sng" dirty="0"/>
              <a:t>Subjekt i pomoćni glagol biti su zamijenili mjesta!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D102FB02-FED5-4F5F-8075-5F5BE6B4A554}"/>
              </a:ext>
            </a:extLst>
          </p:cNvPr>
          <p:cNvSpPr txBox="1">
            <a:spLocks/>
          </p:cNvSpPr>
          <p:nvPr/>
        </p:nvSpPr>
        <p:spPr>
          <a:xfrm>
            <a:off x="184778" y="3388896"/>
            <a:ext cx="11822738" cy="24623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400" i="1" dirty="0"/>
              <a:t>Kako ću na engleskom jeziku reći da imam brata?		</a:t>
            </a:r>
            <a:r>
              <a:rPr lang="hr-HR" sz="2400" b="1" dirty="0"/>
              <a:t>I </a:t>
            </a:r>
            <a:r>
              <a:rPr lang="hr-HR" sz="2400" b="1" dirty="0" err="1"/>
              <a:t>have</a:t>
            </a:r>
            <a:r>
              <a:rPr lang="hr-HR" sz="2400" b="1" dirty="0"/>
              <a:t> </a:t>
            </a:r>
            <a:r>
              <a:rPr lang="hr-HR" sz="2400" b="1" dirty="0" err="1"/>
              <a:t>got</a:t>
            </a:r>
            <a:r>
              <a:rPr lang="hr-HR" sz="2400" b="1" dirty="0"/>
              <a:t> a </a:t>
            </a:r>
            <a:r>
              <a:rPr lang="hr-HR" sz="2400" b="1" dirty="0" err="1"/>
              <a:t>brother</a:t>
            </a:r>
            <a:r>
              <a:rPr lang="hr-HR" sz="2400" b="1" dirty="0"/>
              <a:t>.</a:t>
            </a:r>
          </a:p>
          <a:p>
            <a:pPr marL="0" indent="0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hr-HR" sz="2400" i="1" dirty="0"/>
              <a:t>A kako ću postaviti pitanje: Imam li brata?			</a:t>
            </a:r>
            <a:r>
              <a:rPr lang="hr-HR" sz="2400" b="1" dirty="0" err="1"/>
              <a:t>Have</a:t>
            </a:r>
            <a:r>
              <a:rPr lang="hr-HR" sz="2400" b="1" dirty="0"/>
              <a:t> I </a:t>
            </a:r>
            <a:r>
              <a:rPr lang="hr-HR" sz="2400" b="1" dirty="0" err="1"/>
              <a:t>got</a:t>
            </a:r>
            <a:r>
              <a:rPr lang="hr-HR" sz="2400" b="1" dirty="0"/>
              <a:t> a </a:t>
            </a:r>
            <a:r>
              <a:rPr lang="hr-HR" sz="2400" b="1" dirty="0" err="1"/>
              <a:t>brother</a:t>
            </a:r>
            <a:r>
              <a:rPr lang="hr-HR" sz="2400" b="1" dirty="0"/>
              <a:t>?</a:t>
            </a:r>
          </a:p>
          <a:p>
            <a:pPr marL="0" indent="0" algn="ctr">
              <a:buNone/>
            </a:pPr>
            <a:r>
              <a:rPr lang="hr-HR" sz="2400" i="1" dirty="0"/>
              <a:t>Primjećuješ li što se dogodilo?</a:t>
            </a:r>
            <a:endParaRPr lang="hr-HR" sz="2400" b="1" dirty="0"/>
          </a:p>
          <a:p>
            <a:pPr marL="0" indent="0" algn="ctr">
              <a:buNone/>
            </a:pPr>
            <a:r>
              <a:rPr lang="hr-HR" sz="2400" i="1" u="sng" dirty="0"/>
              <a:t>Subjekt i pomoćni glagol imati su zamijenili mjesta!</a:t>
            </a:r>
          </a:p>
        </p:txBody>
      </p:sp>
      <p:pic>
        <p:nvPicPr>
          <p:cNvPr id="19" name="Picture 4" descr="Vidi izvornu sliku">
            <a:extLst>
              <a:ext uri="{FF2B5EF4-FFF2-40B4-BE49-F238E27FC236}">
                <a16:creationId xmlns:a16="http://schemas.microsoft.com/office/drawing/2014/main" id="{2A1D4E63-9C17-4085-B4C1-F34F884223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31609">
            <a:off x="7457286" y="381265"/>
            <a:ext cx="745560" cy="745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Vidi izvornu sliku">
            <a:extLst>
              <a:ext uri="{FF2B5EF4-FFF2-40B4-BE49-F238E27FC236}">
                <a16:creationId xmlns:a16="http://schemas.microsoft.com/office/drawing/2014/main" id="{A623E5B5-55C6-40D9-BA65-70F3EFED52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98001">
            <a:off x="7428509" y="369234"/>
            <a:ext cx="885876" cy="745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Vidi izvornu sliku">
            <a:extLst>
              <a:ext uri="{FF2B5EF4-FFF2-40B4-BE49-F238E27FC236}">
                <a16:creationId xmlns:a16="http://schemas.microsoft.com/office/drawing/2014/main" id="{456DA219-C736-4C59-8A4F-304948921D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31609">
            <a:off x="7619589" y="3613749"/>
            <a:ext cx="745560" cy="745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Vidi izvornu sliku">
            <a:extLst>
              <a:ext uri="{FF2B5EF4-FFF2-40B4-BE49-F238E27FC236}">
                <a16:creationId xmlns:a16="http://schemas.microsoft.com/office/drawing/2014/main" id="{C7E52D9B-F236-4428-B072-2E8712AF81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3117">
            <a:off x="7393597" y="3599985"/>
            <a:ext cx="1138144" cy="745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A0B18B76-2911-4D2D-8B94-6CE54FF44FE2}"/>
              </a:ext>
            </a:extLst>
          </p:cNvPr>
          <p:cNvSpPr txBox="1">
            <a:spLocks/>
          </p:cNvSpPr>
          <p:nvPr/>
        </p:nvSpPr>
        <p:spPr>
          <a:xfrm>
            <a:off x="9288379" y="918639"/>
            <a:ext cx="3138163" cy="10587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400" b="1" dirty="0" err="1">
                <a:solidFill>
                  <a:srgbClr val="00B050"/>
                </a:solidFill>
              </a:rPr>
              <a:t>Yes</a:t>
            </a:r>
            <a:r>
              <a:rPr lang="hr-HR" sz="2400" b="1" dirty="0"/>
              <a:t>, I am.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400" b="1" dirty="0">
                <a:solidFill>
                  <a:srgbClr val="FF0000"/>
                </a:solidFill>
              </a:rPr>
              <a:t>No</a:t>
            </a:r>
            <a:r>
              <a:rPr lang="hr-HR" sz="2400" b="1" dirty="0"/>
              <a:t>, </a:t>
            </a:r>
            <a:r>
              <a:rPr lang="hr-HR" sz="2400" b="1" dirty="0" err="1"/>
              <a:t>I’m</a:t>
            </a:r>
            <a:r>
              <a:rPr lang="hr-HR" sz="2400" b="1" dirty="0"/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not</a:t>
            </a:r>
            <a:r>
              <a:rPr lang="hr-HR" sz="2400" b="1" dirty="0"/>
              <a:t>.</a:t>
            </a: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4883920E-0E7F-4440-A0F1-4FD93FB9B850}"/>
              </a:ext>
            </a:extLst>
          </p:cNvPr>
          <p:cNvSpPr txBox="1">
            <a:spLocks/>
          </p:cNvSpPr>
          <p:nvPr/>
        </p:nvSpPr>
        <p:spPr>
          <a:xfrm>
            <a:off x="236915" y="6099924"/>
            <a:ext cx="11822738" cy="5133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400" i="1" dirty="0"/>
              <a:t>Kako ćeš odgovoriti na ta pitanja?</a:t>
            </a:r>
            <a:endParaRPr lang="hr-HR" sz="2400" i="1" u="sng" dirty="0"/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922D55D0-E6B0-4128-B347-DF83234E7142}"/>
              </a:ext>
            </a:extLst>
          </p:cNvPr>
          <p:cNvSpPr txBox="1">
            <a:spLocks/>
          </p:cNvSpPr>
          <p:nvPr/>
        </p:nvSpPr>
        <p:spPr>
          <a:xfrm>
            <a:off x="10281727" y="4138834"/>
            <a:ext cx="1958402" cy="10587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400" b="1" dirty="0" err="1">
                <a:solidFill>
                  <a:srgbClr val="00B050"/>
                </a:solidFill>
              </a:rPr>
              <a:t>Yes</a:t>
            </a:r>
            <a:r>
              <a:rPr lang="hr-HR" sz="2400" b="1" dirty="0"/>
              <a:t>, I </a:t>
            </a:r>
            <a:r>
              <a:rPr lang="hr-HR" sz="2400" b="1" dirty="0" err="1"/>
              <a:t>have</a:t>
            </a:r>
            <a:r>
              <a:rPr lang="hr-HR" sz="2400" b="1" dirty="0"/>
              <a:t>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400" b="1" dirty="0">
                <a:solidFill>
                  <a:srgbClr val="FF0000"/>
                </a:solidFill>
              </a:rPr>
              <a:t>No</a:t>
            </a:r>
            <a:r>
              <a:rPr lang="hr-HR" sz="2400" b="1" dirty="0"/>
              <a:t>, I </a:t>
            </a:r>
            <a:r>
              <a:rPr lang="hr-HR" sz="2400" b="1" dirty="0" err="1"/>
              <a:t>have</a:t>
            </a:r>
            <a:r>
              <a:rPr lang="hr-HR" sz="2400" b="1" dirty="0" err="1">
                <a:solidFill>
                  <a:srgbClr val="FF0000"/>
                </a:solidFill>
              </a:rPr>
              <a:t>n’t</a:t>
            </a:r>
            <a:r>
              <a:rPr lang="hr-HR" sz="24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79432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7" grpId="0" build="p"/>
      <p:bldP spid="23" grpId="0" build="p"/>
      <p:bldP spid="24" grpId="0" build="p"/>
      <p:bldP spid="2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B1A37D3-2334-4021-AFDE-2A23BF594B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8432" y="116667"/>
            <a:ext cx="4352452" cy="3851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books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15.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3101E6C4-B40B-4DC5-BA96-4E642029F6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5" y="0"/>
            <a:ext cx="5120268" cy="6858000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194CFD70-F5D2-4A9D-9CF7-9D2D70CECD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97" y="618472"/>
            <a:ext cx="9107362" cy="616950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EFC3A125-38E4-4795-B74B-4A32DC39E181}"/>
              </a:ext>
            </a:extLst>
          </p:cNvPr>
          <p:cNvSpPr txBox="1">
            <a:spLocks/>
          </p:cNvSpPr>
          <p:nvPr/>
        </p:nvSpPr>
        <p:spPr>
          <a:xfrm>
            <a:off x="9472220" y="1343004"/>
            <a:ext cx="2614320" cy="29271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Use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task</a:t>
            </a:r>
            <a:r>
              <a:rPr lang="hr-HR" sz="2000" b="1" dirty="0"/>
              <a:t> 2 to </a:t>
            </a:r>
            <a:r>
              <a:rPr lang="hr-HR" sz="2000" b="1" dirty="0" err="1"/>
              <a:t>complete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table.</a:t>
            </a:r>
            <a:br>
              <a:rPr lang="hr-HR" sz="2000" b="1" dirty="0"/>
            </a:br>
            <a:r>
              <a:rPr lang="hr-HR" sz="2000" i="1" dirty="0"/>
              <a:t>Riječima iznad tablice u 2. zadatku nadopuni rečenice u tablici.</a:t>
            </a:r>
          </a:p>
        </p:txBody>
      </p:sp>
      <p:sp>
        <p:nvSpPr>
          <p:cNvPr id="54" name="Rezervirano mjesto sadržaja 2">
            <a:extLst>
              <a:ext uri="{FF2B5EF4-FFF2-40B4-BE49-F238E27FC236}">
                <a16:creationId xmlns:a16="http://schemas.microsoft.com/office/drawing/2014/main" id="{3BC186B0-79C8-444A-8350-616062C0C839}"/>
              </a:ext>
            </a:extLst>
          </p:cNvPr>
          <p:cNvSpPr txBox="1">
            <a:spLocks/>
          </p:cNvSpPr>
          <p:nvPr/>
        </p:nvSpPr>
        <p:spPr>
          <a:xfrm>
            <a:off x="4021932" y="2584770"/>
            <a:ext cx="1257091" cy="44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55" name="Rezervirano mjesto sadržaja 2">
            <a:extLst>
              <a:ext uri="{FF2B5EF4-FFF2-40B4-BE49-F238E27FC236}">
                <a16:creationId xmlns:a16="http://schemas.microsoft.com/office/drawing/2014/main" id="{E45EF5DA-83D4-481E-9045-B4AC9A500F71}"/>
              </a:ext>
            </a:extLst>
          </p:cNvPr>
          <p:cNvSpPr txBox="1">
            <a:spLocks/>
          </p:cNvSpPr>
          <p:nvPr/>
        </p:nvSpPr>
        <p:spPr>
          <a:xfrm>
            <a:off x="7579269" y="2302777"/>
            <a:ext cx="1257091" cy="44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No</a:t>
            </a:r>
          </a:p>
        </p:txBody>
      </p:sp>
      <p:sp>
        <p:nvSpPr>
          <p:cNvPr id="56" name="Rezervirano mjesto sadržaja 2">
            <a:extLst>
              <a:ext uri="{FF2B5EF4-FFF2-40B4-BE49-F238E27FC236}">
                <a16:creationId xmlns:a16="http://schemas.microsoft.com/office/drawing/2014/main" id="{3F2CCE38-D77F-49EF-B5B2-967C39E2FFCD}"/>
              </a:ext>
            </a:extLst>
          </p:cNvPr>
          <p:cNvSpPr txBox="1">
            <a:spLocks/>
          </p:cNvSpPr>
          <p:nvPr/>
        </p:nvSpPr>
        <p:spPr>
          <a:xfrm>
            <a:off x="7099159" y="2641276"/>
            <a:ext cx="1257091" cy="44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Isn’t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57" name="Rezervirano mjesto sadržaja 2">
            <a:extLst>
              <a:ext uri="{FF2B5EF4-FFF2-40B4-BE49-F238E27FC236}">
                <a16:creationId xmlns:a16="http://schemas.microsoft.com/office/drawing/2014/main" id="{B0860F90-CDE6-4249-82C0-BF18167C5AC3}"/>
              </a:ext>
            </a:extLst>
          </p:cNvPr>
          <p:cNvSpPr txBox="1">
            <a:spLocks/>
          </p:cNvSpPr>
          <p:nvPr/>
        </p:nvSpPr>
        <p:spPr>
          <a:xfrm>
            <a:off x="7456885" y="3201607"/>
            <a:ext cx="1257091" cy="44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aren’t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58" name="Rezervirano mjesto sadržaja 2">
            <a:extLst>
              <a:ext uri="{FF2B5EF4-FFF2-40B4-BE49-F238E27FC236}">
                <a16:creationId xmlns:a16="http://schemas.microsoft.com/office/drawing/2014/main" id="{BA968F9E-05C4-471C-BBB0-2E947A5FB184}"/>
              </a:ext>
            </a:extLst>
          </p:cNvPr>
          <p:cNvSpPr txBox="1">
            <a:spLocks/>
          </p:cNvSpPr>
          <p:nvPr/>
        </p:nvSpPr>
        <p:spPr>
          <a:xfrm>
            <a:off x="1455195" y="5059265"/>
            <a:ext cx="1257091" cy="44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got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59" name="Rezervirano mjesto sadržaja 2">
            <a:extLst>
              <a:ext uri="{FF2B5EF4-FFF2-40B4-BE49-F238E27FC236}">
                <a16:creationId xmlns:a16="http://schemas.microsoft.com/office/drawing/2014/main" id="{B51CFB04-FD13-4A1C-B89D-9FC599CA98A0}"/>
              </a:ext>
            </a:extLst>
          </p:cNvPr>
          <p:cNvSpPr txBox="1">
            <a:spLocks/>
          </p:cNvSpPr>
          <p:nvPr/>
        </p:nvSpPr>
        <p:spPr>
          <a:xfrm>
            <a:off x="1388441" y="6160739"/>
            <a:ext cx="1257091" cy="44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you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60" name="Rezervirano mjesto sadržaja 2">
            <a:extLst>
              <a:ext uri="{FF2B5EF4-FFF2-40B4-BE49-F238E27FC236}">
                <a16:creationId xmlns:a16="http://schemas.microsoft.com/office/drawing/2014/main" id="{34FE552C-1F33-415B-AF47-3CF2D6A3BE81}"/>
              </a:ext>
            </a:extLst>
          </p:cNvPr>
          <p:cNvSpPr txBox="1">
            <a:spLocks/>
          </p:cNvSpPr>
          <p:nvPr/>
        </p:nvSpPr>
        <p:spPr>
          <a:xfrm>
            <a:off x="4226984" y="4502940"/>
            <a:ext cx="1257091" cy="44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have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61" name="Rezervirano mjesto sadržaja 2">
            <a:extLst>
              <a:ext uri="{FF2B5EF4-FFF2-40B4-BE49-F238E27FC236}">
                <a16:creationId xmlns:a16="http://schemas.microsoft.com/office/drawing/2014/main" id="{63E65400-B72E-498C-899A-DC2A843013E9}"/>
              </a:ext>
            </a:extLst>
          </p:cNvPr>
          <p:cNvSpPr txBox="1">
            <a:spLocks/>
          </p:cNvSpPr>
          <p:nvPr/>
        </p:nvSpPr>
        <p:spPr>
          <a:xfrm>
            <a:off x="3693069" y="6453672"/>
            <a:ext cx="1257091" cy="44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Yes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62" name="Rezervirano mjesto sadržaja 2">
            <a:extLst>
              <a:ext uri="{FF2B5EF4-FFF2-40B4-BE49-F238E27FC236}">
                <a16:creationId xmlns:a16="http://schemas.microsoft.com/office/drawing/2014/main" id="{EE28647C-8171-4650-A0F3-AA2BFCBF566D}"/>
              </a:ext>
            </a:extLst>
          </p:cNvPr>
          <p:cNvSpPr txBox="1">
            <a:spLocks/>
          </p:cNvSpPr>
          <p:nvPr/>
        </p:nvSpPr>
        <p:spPr>
          <a:xfrm>
            <a:off x="7280594" y="5321691"/>
            <a:ext cx="1257091" cy="44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hasn’t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63" name="Rezervirano mjesto sadržaja 2">
            <a:extLst>
              <a:ext uri="{FF2B5EF4-FFF2-40B4-BE49-F238E27FC236}">
                <a16:creationId xmlns:a16="http://schemas.microsoft.com/office/drawing/2014/main" id="{2E18DF71-37BD-4C9F-9BFB-086376B294A3}"/>
              </a:ext>
            </a:extLst>
          </p:cNvPr>
          <p:cNvSpPr txBox="1">
            <a:spLocks/>
          </p:cNvSpPr>
          <p:nvPr/>
        </p:nvSpPr>
        <p:spPr>
          <a:xfrm>
            <a:off x="6514099" y="5882022"/>
            <a:ext cx="1257091" cy="44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No</a:t>
            </a:r>
          </a:p>
        </p:txBody>
      </p:sp>
      <p:sp>
        <p:nvSpPr>
          <p:cNvPr id="64" name="Rezervirano mjesto sadržaja 2">
            <a:extLst>
              <a:ext uri="{FF2B5EF4-FFF2-40B4-BE49-F238E27FC236}">
                <a16:creationId xmlns:a16="http://schemas.microsoft.com/office/drawing/2014/main" id="{7753ADC7-1EA0-4A91-B5EB-29ACAB46ECF3}"/>
              </a:ext>
            </a:extLst>
          </p:cNvPr>
          <p:cNvSpPr txBox="1">
            <a:spLocks/>
          </p:cNvSpPr>
          <p:nvPr/>
        </p:nvSpPr>
        <p:spPr>
          <a:xfrm>
            <a:off x="9496399" y="4653077"/>
            <a:ext cx="2614320" cy="15864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Uvježbati naučeno možeš na sljedećoj poveznici:</a:t>
            </a:r>
            <a:br>
              <a:rPr lang="hr-HR" sz="2000" i="1" dirty="0"/>
            </a:br>
            <a:r>
              <a:rPr lang="hr-HR" sz="2000" dirty="0">
                <a:hlinkClick r:id="rId4"/>
              </a:rPr>
              <a:t>https://www.bookwidgets.com/play/EFG8V9</a:t>
            </a:r>
            <a:endParaRPr lang="hr-HR" sz="2000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2663909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2" grpId="0" build="p"/>
      <p:bldP spid="54" grpId="0" build="p"/>
      <p:bldP spid="55" grpId="0" build="p"/>
      <p:bldP spid="56" grpId="0" build="p"/>
      <p:bldP spid="57" grpId="0" build="p"/>
      <p:bldP spid="58" grpId="0" build="p"/>
      <p:bldP spid="59" grpId="0" build="p"/>
      <p:bldP spid="60" grpId="0" build="p"/>
      <p:bldP spid="61" grpId="0" build="p"/>
      <p:bldP spid="62" grpId="0" build="p"/>
      <p:bldP spid="63" grpId="0" build="p"/>
      <p:bldP spid="6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194CFD70-F5D2-4A9D-9CF7-9D2D70CEC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858" y="1583325"/>
            <a:ext cx="9107362" cy="418841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EFC3A125-38E4-4795-B74B-4A32DC39E181}"/>
              </a:ext>
            </a:extLst>
          </p:cNvPr>
          <p:cNvSpPr txBox="1">
            <a:spLocks/>
          </p:cNvSpPr>
          <p:nvPr/>
        </p:nvSpPr>
        <p:spPr>
          <a:xfrm>
            <a:off x="1263858" y="517376"/>
            <a:ext cx="9107362" cy="22258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In </a:t>
            </a:r>
            <a:r>
              <a:rPr lang="hr-HR" sz="2000" b="1" dirty="0" err="1"/>
              <a:t>task</a:t>
            </a:r>
            <a:r>
              <a:rPr lang="hr-HR" sz="2000" b="1" dirty="0"/>
              <a:t> 3, </a:t>
            </a:r>
            <a:r>
              <a:rPr lang="hr-HR" sz="2000" b="1" dirty="0" err="1"/>
              <a:t>match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answers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U 3. zadatku na 22. stranici spoji pitanja sa odgovorima.</a:t>
            </a:r>
            <a:br>
              <a:rPr lang="hr-HR" sz="2000" i="1" dirty="0"/>
            </a:br>
            <a:r>
              <a:rPr lang="hr-HR" sz="2000" i="1" u="sng" dirty="0"/>
              <a:t>Pazi na pomoćni glagol i subjekt!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9E8AEFE-7844-41E0-B5E0-6A9705D74525}"/>
              </a:ext>
            </a:extLst>
          </p:cNvPr>
          <p:cNvSpPr txBox="1">
            <a:spLocks/>
          </p:cNvSpPr>
          <p:nvPr/>
        </p:nvSpPr>
        <p:spPr>
          <a:xfrm>
            <a:off x="7077953" y="3455698"/>
            <a:ext cx="1257091" cy="44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00EAC47A-9067-476F-97D4-22D4992CC3C0}"/>
              </a:ext>
            </a:extLst>
          </p:cNvPr>
          <p:cNvSpPr txBox="1">
            <a:spLocks/>
          </p:cNvSpPr>
          <p:nvPr/>
        </p:nvSpPr>
        <p:spPr>
          <a:xfrm>
            <a:off x="7077953" y="5218287"/>
            <a:ext cx="1257091" cy="44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D202A3CA-5AA5-4C05-8CA2-56491DDC4E76}"/>
              </a:ext>
            </a:extLst>
          </p:cNvPr>
          <p:cNvSpPr txBox="1">
            <a:spLocks/>
          </p:cNvSpPr>
          <p:nvPr/>
        </p:nvSpPr>
        <p:spPr>
          <a:xfrm>
            <a:off x="7077952" y="4774622"/>
            <a:ext cx="1257091" cy="44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775F1729-3485-430E-9BA5-1718CC1F8667}"/>
              </a:ext>
            </a:extLst>
          </p:cNvPr>
          <p:cNvSpPr txBox="1">
            <a:spLocks/>
          </p:cNvSpPr>
          <p:nvPr/>
        </p:nvSpPr>
        <p:spPr>
          <a:xfrm>
            <a:off x="7077952" y="3012033"/>
            <a:ext cx="1257091" cy="44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6F2EF032-7EE5-4528-AC24-4276E3B567BA}"/>
              </a:ext>
            </a:extLst>
          </p:cNvPr>
          <p:cNvSpPr txBox="1">
            <a:spLocks/>
          </p:cNvSpPr>
          <p:nvPr/>
        </p:nvSpPr>
        <p:spPr>
          <a:xfrm>
            <a:off x="7077951" y="3871537"/>
            <a:ext cx="1257091" cy="44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i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9C795B0E-623B-4D5E-8DE5-53D8622DFDC6}"/>
              </a:ext>
            </a:extLst>
          </p:cNvPr>
          <p:cNvSpPr txBox="1">
            <a:spLocks/>
          </p:cNvSpPr>
          <p:nvPr/>
        </p:nvSpPr>
        <p:spPr>
          <a:xfrm>
            <a:off x="7077951" y="2533382"/>
            <a:ext cx="1257091" cy="44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i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63E97D45-3E87-4573-B730-0BE37D7D0B6A}"/>
              </a:ext>
            </a:extLst>
          </p:cNvPr>
          <p:cNvSpPr txBox="1">
            <a:spLocks/>
          </p:cNvSpPr>
          <p:nvPr/>
        </p:nvSpPr>
        <p:spPr>
          <a:xfrm>
            <a:off x="7108300" y="2116825"/>
            <a:ext cx="1257091" cy="44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i="1" dirty="0">
                <a:solidFill>
                  <a:srgbClr val="FF0000"/>
                </a:solidFill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196488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18" grpId="0" build="p"/>
      <p:bldP spid="19" grpId="0" build="p"/>
      <p:bldP spid="20" grpId="0" build="p"/>
      <p:bldP spid="21" grpId="0" build="p"/>
      <p:bldP spid="23" grpId="0" build="p"/>
      <p:bldP spid="24" grpId="0" build="p"/>
      <p:bldP spid="2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AA95A1E0-76B2-4854-A843-C7E91C078F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632" y="281653"/>
            <a:ext cx="2873564" cy="3833148"/>
          </a:xfrm>
          <a:prstGeom prst="rect">
            <a:avLst/>
          </a:prstGeom>
          <a:ln>
            <a:noFill/>
          </a:ln>
          <a:effectLst/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BFECD72E-F142-40DB-992F-4DFD7DD28244}"/>
              </a:ext>
            </a:extLst>
          </p:cNvPr>
          <p:cNvSpPr txBox="1">
            <a:spLocks/>
          </p:cNvSpPr>
          <p:nvPr/>
        </p:nvSpPr>
        <p:spPr>
          <a:xfrm>
            <a:off x="3368842" y="541421"/>
            <a:ext cx="8435525" cy="113294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17. Make </a:t>
            </a:r>
            <a:r>
              <a:rPr lang="hr-HR" sz="2000" b="1" dirty="0" err="1"/>
              <a:t>questions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task</a:t>
            </a:r>
            <a:r>
              <a:rPr lang="hr-HR" sz="2000" b="1" dirty="0"/>
              <a:t> 2.</a:t>
            </a:r>
            <a:br>
              <a:rPr lang="hr-HR" sz="2000" i="1" dirty="0"/>
            </a:br>
            <a:r>
              <a:rPr lang="hr-HR" sz="2000" i="1" dirty="0"/>
              <a:t>Otvori 17. stranicu svoje radne bilježnice i riješi 2. zadatak tako što ćeš potvrdne rečenice pretvoriti u pitanja.</a:t>
            </a:r>
            <a:r>
              <a:rPr lang="hr-HR" sz="2000" i="1" u="sng" dirty="0"/>
              <a:t> Jedino što trebaš je zamijeniti mjesta subjektu i pomoćnom glagolu!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EDA59130-DA55-4F23-B5B0-31AB213339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756" y="1809029"/>
            <a:ext cx="7242897" cy="462786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636B3CC3-1EAA-440E-A207-C0F2E86236E5}"/>
              </a:ext>
            </a:extLst>
          </p:cNvPr>
          <p:cNvSpPr txBox="1">
            <a:spLocks/>
          </p:cNvSpPr>
          <p:nvPr/>
        </p:nvSpPr>
        <p:spPr>
          <a:xfrm>
            <a:off x="7934759" y="2515943"/>
            <a:ext cx="3824454" cy="44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Is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Jessica</a:t>
            </a:r>
            <a:r>
              <a:rPr lang="hr-HR" sz="1800" i="1" dirty="0">
                <a:solidFill>
                  <a:srgbClr val="FF0000"/>
                </a:solidFill>
              </a:rPr>
              <a:t> at home?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3E7B9B12-C357-4A67-9A62-B7B85B96540D}"/>
              </a:ext>
            </a:extLst>
          </p:cNvPr>
          <p:cNvSpPr txBox="1">
            <a:spLocks/>
          </p:cNvSpPr>
          <p:nvPr/>
        </p:nvSpPr>
        <p:spPr>
          <a:xfrm>
            <a:off x="7934759" y="4749806"/>
            <a:ext cx="3824454" cy="44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Have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they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got</a:t>
            </a:r>
            <a:r>
              <a:rPr lang="hr-HR" sz="1800" i="1" dirty="0">
                <a:solidFill>
                  <a:srgbClr val="FF0000"/>
                </a:solidFill>
              </a:rPr>
              <a:t> a </a:t>
            </a:r>
            <a:r>
              <a:rPr lang="hr-HR" sz="1800" i="1" dirty="0" err="1">
                <a:solidFill>
                  <a:srgbClr val="FF0000"/>
                </a:solidFill>
              </a:rPr>
              <a:t>big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parrot</a:t>
            </a:r>
            <a:r>
              <a:rPr lang="hr-HR" sz="1800" i="1" dirty="0">
                <a:solidFill>
                  <a:srgbClr val="FF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04140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build="p"/>
      <p:bldP spid="14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2220</TotalTime>
  <Words>513</Words>
  <Application>Microsoft Office PowerPoint</Application>
  <PresentationFormat>Široki zaslon</PresentationFormat>
  <Paragraphs>113</Paragraphs>
  <Slides>17</Slides>
  <Notes>0</Notes>
  <HiddenSlides>0</HiddenSlides>
  <MMClips>2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17</vt:i4>
      </vt:variant>
    </vt:vector>
  </HeadingPairs>
  <TitlesOfParts>
    <vt:vector size="22" baseType="lpstr">
      <vt:lpstr>Arial</vt:lpstr>
      <vt:lpstr>Avenir Next LT Pro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Company>OŠ Slavka Kolara - Kravarsko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ᵀᴴᴱ ᴼᴿᴵᴳᴵᴻᴬᴸ Wolfenstein</dc:creator>
  <cp:lastModifiedBy>Siniša Vuksan</cp:lastModifiedBy>
  <cp:revision>202</cp:revision>
  <dcterms:created xsi:type="dcterms:W3CDTF">2017-01-15T10:30:28Z</dcterms:created>
  <dcterms:modified xsi:type="dcterms:W3CDTF">2020-10-03T11:15:49Z</dcterms:modified>
</cp:coreProperties>
</file>